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89" r:id="rId2"/>
  </p:sldMasterIdLst>
  <p:notesMasterIdLst>
    <p:notesMasterId r:id="rId28"/>
  </p:notesMasterIdLst>
  <p:handoutMasterIdLst>
    <p:handoutMasterId r:id="rId29"/>
  </p:handoutMasterIdLst>
  <p:sldIdLst>
    <p:sldId id="288" r:id="rId3"/>
    <p:sldId id="289" r:id="rId4"/>
    <p:sldId id="268" r:id="rId5"/>
    <p:sldId id="262" r:id="rId6"/>
    <p:sldId id="261" r:id="rId7"/>
    <p:sldId id="299" r:id="rId8"/>
    <p:sldId id="296" r:id="rId9"/>
    <p:sldId id="297" r:id="rId10"/>
    <p:sldId id="298" r:id="rId11"/>
    <p:sldId id="295" r:id="rId12"/>
    <p:sldId id="300" r:id="rId13"/>
    <p:sldId id="258" r:id="rId14"/>
    <p:sldId id="263" r:id="rId15"/>
    <p:sldId id="270" r:id="rId16"/>
    <p:sldId id="269" r:id="rId17"/>
    <p:sldId id="271" r:id="rId18"/>
    <p:sldId id="290" r:id="rId19"/>
    <p:sldId id="264" r:id="rId20"/>
    <p:sldId id="291" r:id="rId21"/>
    <p:sldId id="292" r:id="rId22"/>
    <p:sldId id="293" r:id="rId23"/>
    <p:sldId id="294" r:id="rId24"/>
    <p:sldId id="265" r:id="rId25"/>
    <p:sldId id="282" r:id="rId26"/>
    <p:sldId id="267" r:id="rId27"/>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4650" autoAdjust="0"/>
  </p:normalViewPr>
  <p:slideViewPr>
    <p:cSldViewPr>
      <p:cViewPr>
        <p:scale>
          <a:sx n="129" d="100"/>
          <a:sy n="129" d="100"/>
        </p:scale>
        <p:origin x="-906"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5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6147"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6148"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6149"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327BF65-92E3-4605-A5F9-25F740945BDB}" type="slidenum">
              <a:rPr lang="en-US"/>
              <a:pPr>
                <a:defRPr/>
              </a:pPr>
              <a:t>‹#›</a:t>
            </a:fld>
            <a:endParaRPr lang="en-US"/>
          </a:p>
        </p:txBody>
      </p:sp>
    </p:spTree>
    <p:extLst>
      <p:ext uri="{BB962C8B-B14F-4D97-AF65-F5344CB8AC3E}">
        <p14:creationId xmlns:p14="http://schemas.microsoft.com/office/powerpoint/2010/main" val="4542570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123"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127"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52568E6-EF46-4A39-B8DB-2286C2717BAE}" type="slidenum">
              <a:rPr lang="en-US"/>
              <a:pPr>
                <a:defRPr/>
              </a:pPr>
              <a:t>‹#›</a:t>
            </a:fld>
            <a:endParaRPr lang="en-US"/>
          </a:p>
        </p:txBody>
      </p:sp>
    </p:spTree>
    <p:extLst>
      <p:ext uri="{BB962C8B-B14F-4D97-AF65-F5344CB8AC3E}">
        <p14:creationId xmlns:p14="http://schemas.microsoft.com/office/powerpoint/2010/main" val="30005761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A8158093-C8FC-4791-AC94-211FF523EDF0}" type="slidenum">
              <a:rPr lang="en-US" smtClean="0"/>
              <a:pPr/>
              <a:t>1</a:t>
            </a:fld>
            <a:endParaRPr lang="en-US" smtClean="0"/>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p:spPr>
        <p:txBody>
          <a:bodyPr/>
          <a:lstStyle/>
          <a:p>
            <a:fld id="{ED97300A-D5E0-492A-8C3E-086BD64B1109}" type="slidenum">
              <a:rPr lang="en-US" smtClean="0"/>
              <a:pPr/>
              <a:t>11</a:t>
            </a:fld>
            <a:endParaRPr lang="en-US" smtClean="0"/>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ECFE75A-6993-4358-961D-6B680659EDB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C3CB282-F09C-4583-98BE-CFC1C69F586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E66B8A-DE6F-4CBF-B7FF-F2F190B3FE1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lt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lt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F810C447-8014-4C67-8CB2-E65F68EA0D4C}" type="slidenum">
              <a:rPr lang="en-US" altLang="en-US" smtClean="0"/>
              <a:pPr>
                <a:defRPr/>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ltLang="en-US"/>
          </a:p>
        </p:txBody>
      </p:sp>
      <p:sp>
        <p:nvSpPr>
          <p:cNvPr id="5" name="Footer Placeholder 4"/>
          <p:cNvSpPr>
            <a:spLocks noGrp="1"/>
          </p:cNvSpPr>
          <p:nvPr>
            <p:ph type="ftr" sz="quarter" idx="11"/>
          </p:nvPr>
        </p:nvSpPr>
        <p:spPr/>
        <p:txBody>
          <a:bodyPr/>
          <a:lstStyle>
            <a:extLst/>
          </a:lstStyle>
          <a:p>
            <a:pPr>
              <a:defRPr/>
            </a:pPr>
            <a:endParaRPr lang="en-US" altLang="en-US"/>
          </a:p>
        </p:txBody>
      </p:sp>
      <p:sp>
        <p:nvSpPr>
          <p:cNvPr id="6" name="Slide Number Placeholder 5"/>
          <p:cNvSpPr>
            <a:spLocks noGrp="1"/>
          </p:cNvSpPr>
          <p:nvPr>
            <p:ph type="sldNum" sz="quarter" idx="12"/>
          </p:nvPr>
        </p:nvSpPr>
        <p:spPr/>
        <p:txBody>
          <a:bodyPr/>
          <a:lstStyle>
            <a:extLst/>
          </a:lstStyle>
          <a:p>
            <a:pPr>
              <a:defRPr/>
            </a:pPr>
            <a:fld id="{704D3358-FF23-427F-9516-4BC51019D50F}" type="slidenum">
              <a:rPr lang="en-US" altLang="en-US" smtClean="0"/>
              <a:pPr>
                <a:defRPr/>
              </a:pPr>
              <a:t>‹#›</a:t>
            </a:fld>
            <a:endParaRPr lang="en-US" alt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ltLang="en-US"/>
          </a:p>
        </p:txBody>
      </p:sp>
      <p:sp>
        <p:nvSpPr>
          <p:cNvPr id="5" name="Footer Placeholder 4"/>
          <p:cNvSpPr>
            <a:spLocks noGrp="1"/>
          </p:cNvSpPr>
          <p:nvPr>
            <p:ph type="ftr" sz="quarter" idx="11"/>
          </p:nvPr>
        </p:nvSpPr>
        <p:spPr/>
        <p:txBody>
          <a:bodyPr/>
          <a:lstStyle>
            <a:extLst/>
          </a:lstStyle>
          <a:p>
            <a:pPr>
              <a:defRPr/>
            </a:pPr>
            <a:endParaRPr lang="en-US" altLang="en-US"/>
          </a:p>
        </p:txBody>
      </p:sp>
      <p:sp>
        <p:nvSpPr>
          <p:cNvPr id="6" name="Slide Number Placeholder 5"/>
          <p:cNvSpPr>
            <a:spLocks noGrp="1"/>
          </p:cNvSpPr>
          <p:nvPr>
            <p:ph type="sldNum" sz="quarter" idx="12"/>
          </p:nvPr>
        </p:nvSpPr>
        <p:spPr/>
        <p:txBody>
          <a:bodyPr/>
          <a:lstStyle>
            <a:extLst/>
          </a:lstStyle>
          <a:p>
            <a:pPr>
              <a:defRPr/>
            </a:pPr>
            <a:fld id="{C12A74BE-EBF6-4BE7-93A3-0B7D95642437}" type="slidenum">
              <a:rPr lang="en-US" altLang="en-US" smtClean="0"/>
              <a:pPr>
                <a:defRPr/>
              </a:pPr>
              <a:t>‹#›</a:t>
            </a:fld>
            <a:endParaRPr lang="en-US" alt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ltLang="en-US"/>
          </a:p>
        </p:txBody>
      </p:sp>
      <p:sp>
        <p:nvSpPr>
          <p:cNvPr id="6" name="Footer Placeholder 5"/>
          <p:cNvSpPr>
            <a:spLocks noGrp="1"/>
          </p:cNvSpPr>
          <p:nvPr>
            <p:ph type="ftr" sz="quarter" idx="11"/>
          </p:nvPr>
        </p:nvSpPr>
        <p:spPr/>
        <p:txBody>
          <a:bodyPr/>
          <a:lstStyle>
            <a:extLst/>
          </a:lstStyle>
          <a:p>
            <a:pPr>
              <a:defRPr/>
            </a:pPr>
            <a:endParaRPr lang="en-US" altLang="en-US"/>
          </a:p>
        </p:txBody>
      </p:sp>
      <p:sp>
        <p:nvSpPr>
          <p:cNvPr id="7" name="Slide Number Placeholder 6"/>
          <p:cNvSpPr>
            <a:spLocks noGrp="1"/>
          </p:cNvSpPr>
          <p:nvPr>
            <p:ph type="sldNum" sz="quarter" idx="12"/>
          </p:nvPr>
        </p:nvSpPr>
        <p:spPr/>
        <p:txBody>
          <a:bodyPr/>
          <a:lstStyle>
            <a:extLst/>
          </a:lstStyle>
          <a:p>
            <a:pPr>
              <a:defRPr/>
            </a:pPr>
            <a:fld id="{86272CD0-0415-41F5-91AB-993F9F39C08E}" type="slidenum">
              <a:rPr lang="en-US" altLang="en-US" smtClean="0"/>
              <a:pPr>
                <a:defRPr/>
              </a:pPr>
              <a:t>‹#›</a:t>
            </a:fld>
            <a:endParaRPr lang="en-US" alt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ltLang="en-US"/>
          </a:p>
        </p:txBody>
      </p:sp>
      <p:sp>
        <p:nvSpPr>
          <p:cNvPr id="8" name="Footer Placeholder 7"/>
          <p:cNvSpPr>
            <a:spLocks noGrp="1"/>
          </p:cNvSpPr>
          <p:nvPr>
            <p:ph type="ftr" sz="quarter" idx="11"/>
          </p:nvPr>
        </p:nvSpPr>
        <p:spPr/>
        <p:txBody>
          <a:bodyPr/>
          <a:lstStyle>
            <a:extLst/>
          </a:lstStyle>
          <a:p>
            <a:pPr>
              <a:defRPr/>
            </a:pPr>
            <a:endParaRPr lang="en-US" altLang="en-US"/>
          </a:p>
        </p:txBody>
      </p:sp>
      <p:sp>
        <p:nvSpPr>
          <p:cNvPr id="9" name="Slide Number Placeholder 8"/>
          <p:cNvSpPr>
            <a:spLocks noGrp="1"/>
          </p:cNvSpPr>
          <p:nvPr>
            <p:ph type="sldNum" sz="quarter" idx="12"/>
          </p:nvPr>
        </p:nvSpPr>
        <p:spPr/>
        <p:txBody>
          <a:bodyPr/>
          <a:lstStyle>
            <a:extLst/>
          </a:lstStyle>
          <a:p>
            <a:pPr>
              <a:defRPr/>
            </a:pPr>
            <a:fld id="{F1AE86EE-BDBC-41E8-8167-C246F1ADE1EA}" type="slidenum">
              <a:rPr lang="en-US" altLang="en-US" smtClean="0"/>
              <a:pPr>
                <a:defRPr/>
              </a:pPr>
              <a:t>‹#›</a:t>
            </a:fld>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ltLang="en-US"/>
          </a:p>
        </p:txBody>
      </p:sp>
      <p:sp>
        <p:nvSpPr>
          <p:cNvPr id="4" name="Footer Placeholder 3"/>
          <p:cNvSpPr>
            <a:spLocks noGrp="1"/>
          </p:cNvSpPr>
          <p:nvPr>
            <p:ph type="ftr" sz="quarter" idx="11"/>
          </p:nvPr>
        </p:nvSpPr>
        <p:spPr/>
        <p:txBody>
          <a:bodyPr/>
          <a:lstStyle>
            <a:extLst/>
          </a:lstStyle>
          <a:p>
            <a:pPr>
              <a:defRPr/>
            </a:pPr>
            <a:endParaRPr lang="en-US" altLang="en-US"/>
          </a:p>
        </p:txBody>
      </p:sp>
      <p:sp>
        <p:nvSpPr>
          <p:cNvPr id="5" name="Slide Number Placeholder 4"/>
          <p:cNvSpPr>
            <a:spLocks noGrp="1"/>
          </p:cNvSpPr>
          <p:nvPr>
            <p:ph type="sldNum" sz="quarter" idx="12"/>
          </p:nvPr>
        </p:nvSpPr>
        <p:spPr/>
        <p:txBody>
          <a:bodyPr/>
          <a:lstStyle>
            <a:extLst/>
          </a:lstStyle>
          <a:p>
            <a:pPr>
              <a:defRPr/>
            </a:pPr>
            <a:fld id="{F35CDCB1-D776-4C64-9B01-B24DD0F25C5F}" type="slidenum">
              <a:rPr lang="en-US" altLang="en-US" smtClean="0"/>
              <a:pPr>
                <a:defRPr/>
              </a:pPr>
              <a:t>‹#›</a:t>
            </a:fld>
            <a:endParaRPr lang="en-US" alt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ltLang="en-US"/>
          </a:p>
        </p:txBody>
      </p:sp>
      <p:sp>
        <p:nvSpPr>
          <p:cNvPr id="3" name="Footer Placeholder 2"/>
          <p:cNvSpPr>
            <a:spLocks noGrp="1"/>
          </p:cNvSpPr>
          <p:nvPr>
            <p:ph type="ftr" sz="quarter" idx="11"/>
          </p:nvPr>
        </p:nvSpPr>
        <p:spPr/>
        <p:txBody>
          <a:bodyPr/>
          <a:lstStyle>
            <a:extLst/>
          </a:lstStyle>
          <a:p>
            <a:pPr>
              <a:defRPr/>
            </a:pPr>
            <a:endParaRPr lang="en-US" altLang="en-US"/>
          </a:p>
        </p:txBody>
      </p:sp>
      <p:sp>
        <p:nvSpPr>
          <p:cNvPr id="4" name="Slide Number Placeholder 3"/>
          <p:cNvSpPr>
            <a:spLocks noGrp="1"/>
          </p:cNvSpPr>
          <p:nvPr>
            <p:ph type="sldNum" sz="quarter" idx="12"/>
          </p:nvPr>
        </p:nvSpPr>
        <p:spPr/>
        <p:txBody>
          <a:bodyPr/>
          <a:lstStyle>
            <a:extLst/>
          </a:lstStyle>
          <a:p>
            <a:pPr>
              <a:defRPr/>
            </a:pPr>
            <a:fld id="{DB750FED-84B6-4F47-BB12-BE6CCBB73160}" type="slidenum">
              <a:rPr lang="en-US" altLang="en-US" smtClean="0"/>
              <a:pPr>
                <a:defRPr/>
              </a:pPr>
              <a:t>‹#›</a:t>
            </a:fld>
            <a:endParaRPr lang="en-US"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endParaRPr lang="en-US" altLang="en-US"/>
          </a:p>
        </p:txBody>
      </p:sp>
      <p:sp>
        <p:nvSpPr>
          <p:cNvPr id="6" name="Footer Placeholder 5"/>
          <p:cNvSpPr>
            <a:spLocks noGrp="1"/>
          </p:cNvSpPr>
          <p:nvPr>
            <p:ph type="ftr" sz="quarter" idx="11"/>
          </p:nvPr>
        </p:nvSpPr>
        <p:spPr/>
        <p:txBody>
          <a:bodyPr/>
          <a:lstStyle>
            <a:extLst/>
          </a:lstStyle>
          <a:p>
            <a:pPr>
              <a:defRPr/>
            </a:pPr>
            <a:endParaRPr lang="en-US" altLang="en-US"/>
          </a:p>
        </p:txBody>
      </p:sp>
      <p:sp>
        <p:nvSpPr>
          <p:cNvPr id="7" name="Slide Number Placeholder 6"/>
          <p:cNvSpPr>
            <a:spLocks noGrp="1"/>
          </p:cNvSpPr>
          <p:nvPr>
            <p:ph type="sldNum" sz="quarter" idx="12"/>
          </p:nvPr>
        </p:nvSpPr>
        <p:spPr/>
        <p:txBody>
          <a:bodyPr/>
          <a:lstStyle>
            <a:extLst/>
          </a:lstStyle>
          <a:p>
            <a:pPr>
              <a:defRPr/>
            </a:pPr>
            <a:fld id="{AA6CFB84-578D-449F-9A05-051FF3E9A594}" type="slidenum">
              <a:rPr lang="en-US" altLang="en-US" smtClean="0"/>
              <a:pPr>
                <a:defRPr/>
              </a:pPr>
              <a:t>‹#›</a:t>
            </a:fld>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6DA96B-97E6-4605-AA0C-7A19288A50F8}"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lt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lt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C2030AFE-FEA0-4451-B6AA-36B19C95E1F1}" type="slidenum">
              <a:rPr lang="en-US" altLang="en-US" smtClean="0"/>
              <a:pPr>
                <a:defRPr/>
              </a:pPr>
              <a:t>‹#›</a:t>
            </a:fld>
            <a:endParaRPr lang="en-US" alt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ltLang="en-US"/>
          </a:p>
        </p:txBody>
      </p:sp>
      <p:sp>
        <p:nvSpPr>
          <p:cNvPr id="5" name="Footer Placeholder 4"/>
          <p:cNvSpPr>
            <a:spLocks noGrp="1"/>
          </p:cNvSpPr>
          <p:nvPr>
            <p:ph type="ftr" sz="quarter" idx="11"/>
          </p:nvPr>
        </p:nvSpPr>
        <p:spPr/>
        <p:txBody>
          <a:bodyPr/>
          <a:lstStyle>
            <a:extLst/>
          </a:lstStyle>
          <a:p>
            <a:pPr>
              <a:defRPr/>
            </a:pPr>
            <a:endParaRPr lang="en-US" altLang="en-US"/>
          </a:p>
        </p:txBody>
      </p:sp>
      <p:sp>
        <p:nvSpPr>
          <p:cNvPr id="6" name="Slide Number Placeholder 5"/>
          <p:cNvSpPr>
            <a:spLocks noGrp="1"/>
          </p:cNvSpPr>
          <p:nvPr>
            <p:ph type="sldNum" sz="quarter" idx="12"/>
          </p:nvPr>
        </p:nvSpPr>
        <p:spPr/>
        <p:txBody>
          <a:bodyPr/>
          <a:lstStyle>
            <a:extLst/>
          </a:lstStyle>
          <a:p>
            <a:pPr>
              <a:defRPr/>
            </a:pPr>
            <a:fld id="{5B3BF230-D756-4CD8-BF8E-ED7E69292615}" type="slidenum">
              <a:rPr lang="en-US" altLang="en-US" smtClean="0"/>
              <a:pPr>
                <a:defRPr/>
              </a:pPr>
              <a:t>‹#›</a:t>
            </a:fld>
            <a:endParaRPr lang="en-US"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ltLang="en-US"/>
          </a:p>
        </p:txBody>
      </p:sp>
      <p:sp>
        <p:nvSpPr>
          <p:cNvPr id="5" name="Footer Placeholder 4"/>
          <p:cNvSpPr>
            <a:spLocks noGrp="1"/>
          </p:cNvSpPr>
          <p:nvPr>
            <p:ph type="ftr" sz="quarter" idx="11"/>
          </p:nvPr>
        </p:nvSpPr>
        <p:spPr/>
        <p:txBody>
          <a:bodyPr/>
          <a:lstStyle>
            <a:extLst/>
          </a:lstStyle>
          <a:p>
            <a:pPr>
              <a:defRPr/>
            </a:pPr>
            <a:endParaRPr lang="en-US" altLang="en-US"/>
          </a:p>
        </p:txBody>
      </p:sp>
      <p:sp>
        <p:nvSpPr>
          <p:cNvPr id="6" name="Slide Number Placeholder 5"/>
          <p:cNvSpPr>
            <a:spLocks noGrp="1"/>
          </p:cNvSpPr>
          <p:nvPr>
            <p:ph type="sldNum" sz="quarter" idx="12"/>
          </p:nvPr>
        </p:nvSpPr>
        <p:spPr/>
        <p:txBody>
          <a:bodyPr/>
          <a:lstStyle>
            <a:extLst/>
          </a:lstStyle>
          <a:p>
            <a:pPr>
              <a:defRPr/>
            </a:pPr>
            <a:fld id="{2BA822D9-1DE2-4FD0-AE63-EB658C26144E}" type="slidenum">
              <a:rPr lang="en-US" altLang="en-US" smtClean="0"/>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533F4E6-6E31-4EB3-892C-BF6D5323038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8621719-C7A6-4F16-BBFD-24D00110C4C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E06813E-14A3-40C3-8F13-5FF19EAD2DC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1D000F5-0515-4388-AEC4-6F409875683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07DFF3C-6CB1-4108-B0C1-88978FFCCD5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715FBBD-45B9-49C5-B57D-F79395F743E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CFFE0CE-1A65-47F0-8F1C-1AB74C87097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1161A4C-03FB-4D3D-8987-9994A07ADF4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 id="2147483655"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D1161A4C-03FB-4D3D-8987-9994A07ADF43}"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hyperlink" Target="http://www.ed.gov/about/offices/list/ocfo/intro.html" TargetMode="Externa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609600"/>
            <a:ext cx="7772400" cy="4343399"/>
          </a:xfrm>
        </p:spPr>
        <p:txBody>
          <a:bodyPr>
            <a:normAutofit fontScale="90000"/>
          </a:bodyPr>
          <a:lstStyle/>
          <a:p>
            <a:pPr algn="ctr"/>
            <a:r>
              <a:rPr lang="en-US" dirty="0" smtClean="0"/>
              <a:t>Grant Review Process</a:t>
            </a:r>
            <a:br>
              <a:rPr lang="en-US" dirty="0" smtClean="0"/>
            </a:br>
            <a:r>
              <a:rPr lang="en-US" dirty="0" smtClean="0">
                <a:latin typeface="Garamond" pitchFamily="18" charset="0"/>
              </a:rPr>
              <a:t/>
            </a:r>
            <a:br>
              <a:rPr lang="en-US" dirty="0" smtClean="0">
                <a:latin typeface="Garamond" pitchFamily="18" charset="0"/>
              </a:rPr>
            </a:br>
            <a:r>
              <a:rPr lang="en-US" sz="3000" dirty="0" smtClean="0">
                <a:latin typeface="Garamond" pitchFamily="18" charset="0"/>
              </a:rPr>
              <a:t>Latino Community Development Grant</a:t>
            </a:r>
            <a:br>
              <a:rPr lang="en-US" sz="3000" dirty="0" smtClean="0">
                <a:latin typeface="Garamond" pitchFamily="18" charset="0"/>
              </a:rPr>
            </a:br>
            <a:r>
              <a:rPr lang="en-US" sz="3000" dirty="0" smtClean="0">
                <a:latin typeface="Garamond" pitchFamily="18" charset="0"/>
              </a:rPr>
              <a:t>Latino Community Health Grant </a:t>
            </a:r>
            <a:br>
              <a:rPr lang="en-US" sz="3000" dirty="0" smtClean="0">
                <a:latin typeface="Garamond" pitchFamily="18" charset="0"/>
              </a:rPr>
            </a:br>
            <a:r>
              <a:rPr lang="en-US" sz="3000" dirty="0" smtClean="0">
                <a:latin typeface="Garamond" pitchFamily="18" charset="0"/>
              </a:rPr>
              <a:t>FY 2016 RFA: #LCD-22615-16</a:t>
            </a:r>
            <a:br>
              <a:rPr lang="en-US" sz="3000" dirty="0" smtClean="0">
                <a:latin typeface="Garamond" pitchFamily="18" charset="0"/>
              </a:rPr>
            </a:br>
            <a:r>
              <a:rPr lang="en-US" sz="3000" dirty="0" smtClean="0">
                <a:latin typeface="Garamond" pitchFamily="18" charset="0"/>
              </a:rPr>
              <a:t> FY 2016 RFA: #LCH-22615-16 </a:t>
            </a:r>
            <a:br>
              <a:rPr lang="en-US" sz="3000" dirty="0" smtClean="0">
                <a:latin typeface="Garamond" pitchFamily="18" charset="0"/>
              </a:rPr>
            </a:br>
            <a:r>
              <a:rPr lang="en-US" dirty="0" smtClean="0">
                <a:latin typeface="Garamond" pitchFamily="18" charset="0"/>
              </a:rPr>
              <a:t/>
            </a:r>
            <a:br>
              <a:rPr lang="en-US" dirty="0" smtClean="0">
                <a:latin typeface="Garamond" pitchFamily="18" charset="0"/>
              </a:rPr>
            </a:br>
            <a:r>
              <a:rPr lang="en-US" dirty="0" smtClean="0"/>
              <a:t>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idx="1"/>
          </p:nvPr>
        </p:nvSpPr>
        <p:spPr>
          <a:xfrm>
            <a:off x="457200" y="1676400"/>
            <a:ext cx="8153400" cy="4530725"/>
          </a:xfrm>
        </p:spPr>
        <p:txBody>
          <a:bodyPr>
            <a:normAutofit/>
          </a:bodyPr>
          <a:lstStyle/>
          <a:p>
            <a:pPr>
              <a:lnSpc>
                <a:spcPct val="80000"/>
              </a:lnSpc>
            </a:pPr>
            <a:r>
              <a:rPr lang="en-US" sz="2500" dirty="0" smtClean="0"/>
              <a:t>Proposed programs should be linguistically and culturally appropriate/sensitive and delivered in an ADA accessible, safe, and HIPAA-compliant environment.</a:t>
            </a:r>
          </a:p>
          <a:p>
            <a:pPr>
              <a:lnSpc>
                <a:spcPct val="80000"/>
              </a:lnSpc>
            </a:pPr>
            <a:r>
              <a:rPr lang="en-US" sz="2500" dirty="0" smtClean="0"/>
              <a:t>Programs can be targeted to the general Latino population or specific sub-groups</a:t>
            </a:r>
          </a:p>
          <a:p>
            <a:pPr>
              <a:lnSpc>
                <a:spcPct val="80000"/>
              </a:lnSpc>
            </a:pPr>
            <a:r>
              <a:rPr lang="en-US" sz="2500" dirty="0" smtClean="0"/>
              <a:t>OLA seeks programs that address one or more of the following areas: Primary Care, Oral Health, and Stress management and common mental disorders that are appropriately treated in the primary care setting.</a:t>
            </a:r>
          </a:p>
        </p:txBody>
      </p:sp>
      <p:sp>
        <p:nvSpPr>
          <p:cNvPr id="6" name="Slide Number Placeholder 5"/>
          <p:cNvSpPr>
            <a:spLocks noGrp="1"/>
          </p:cNvSpPr>
          <p:nvPr>
            <p:ph type="sldNum" sz="quarter" idx="12"/>
          </p:nvPr>
        </p:nvSpPr>
        <p:spPr/>
        <p:txBody>
          <a:bodyPr/>
          <a:lstStyle/>
          <a:p>
            <a:pPr>
              <a:defRPr/>
            </a:pPr>
            <a:fld id="{F7CFFB8F-75B7-4ED3-BC7C-5680FB4C80AB}" type="slidenum">
              <a:rPr lang="en-US" altLang="en-US"/>
              <a:pPr>
                <a:defRPr/>
              </a:pPr>
              <a:t>10</a:t>
            </a:fld>
            <a:endParaRPr lang="en-US" altLang="en-US"/>
          </a:p>
        </p:txBody>
      </p:sp>
      <p:sp>
        <p:nvSpPr>
          <p:cNvPr id="36867" name="Rectangle 4"/>
          <p:cNvSpPr>
            <a:spLocks noGrp="1" noChangeArrowheads="1"/>
          </p:cNvSpPr>
          <p:nvPr>
            <p:ph type="title"/>
          </p:nvPr>
        </p:nvSpPr>
        <p:spPr>
          <a:xfrm>
            <a:off x="457200" y="277813"/>
            <a:ext cx="8229600" cy="1246187"/>
          </a:xfrm>
        </p:spPr>
        <p:txBody>
          <a:bodyPr>
            <a:normAutofit/>
          </a:bodyPr>
          <a:lstStyle/>
          <a:p>
            <a:pPr eaLnBrk="1" hangingPunct="1"/>
            <a:r>
              <a:rPr lang="en-US" sz="4000" dirty="0" smtClean="0"/>
              <a:t>Latino Community Health Grant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a:xfrm>
            <a:off x="457200" y="1260475"/>
            <a:ext cx="8229600" cy="4987925"/>
          </a:xfrm>
        </p:spPr>
        <p:txBody>
          <a:bodyPr/>
          <a:lstStyle/>
          <a:p>
            <a:pPr algn="ctr" eaLnBrk="1" hangingPunct="1">
              <a:lnSpc>
                <a:spcPct val="80000"/>
              </a:lnSpc>
              <a:buFont typeface="Wingdings" pitchFamily="2" charset="2"/>
              <a:buNone/>
            </a:pPr>
            <a:r>
              <a:rPr lang="en-US" b="1" dirty="0" smtClean="0"/>
              <a:t>Eligible Organizations</a:t>
            </a:r>
          </a:p>
          <a:p>
            <a:pPr eaLnBrk="1" hangingPunct="1">
              <a:lnSpc>
                <a:spcPct val="80000"/>
              </a:lnSpc>
              <a:buFont typeface="Wingdings" pitchFamily="2" charset="2"/>
              <a:buNone/>
            </a:pPr>
            <a:endParaRPr lang="en-US" sz="2000" dirty="0" smtClean="0"/>
          </a:p>
          <a:p>
            <a:pPr lvl="0"/>
            <a:r>
              <a:rPr lang="en-US" sz="2000" dirty="0"/>
              <a:t>A community-based organization with a  Federal 501(c)(3) tax-exempt status,   </a:t>
            </a:r>
          </a:p>
          <a:p>
            <a:pPr lvl="0"/>
            <a:r>
              <a:rPr lang="en-US" sz="2000" dirty="0"/>
              <a:t>the community-based organization’s principal place of business is located within in the District of Columbia,</a:t>
            </a:r>
          </a:p>
          <a:p>
            <a:pPr lvl="0"/>
            <a:r>
              <a:rPr lang="en-US" sz="2000" dirty="0"/>
              <a:t>the community-based organization or program serves the District’s Latino residents,</a:t>
            </a:r>
          </a:p>
          <a:p>
            <a:pPr lvl="0"/>
            <a:r>
              <a:rPr lang="en-US" sz="2000" dirty="0"/>
              <a:t>the community-based organization is currently registered in good standing with the DC Department of Consumer &amp; Regulatory Affairs, Corporation Division, and the Office of Tax and Revenue, and</a:t>
            </a:r>
          </a:p>
          <a:p>
            <a:pPr lvl="0"/>
            <a:r>
              <a:rPr lang="en-US" sz="2000" dirty="0"/>
              <a:t>Charter Schools are </a:t>
            </a:r>
            <a:r>
              <a:rPr lang="en-US" sz="2000" b="1" u="sng" dirty="0"/>
              <a:t>not</a:t>
            </a:r>
            <a:r>
              <a:rPr lang="en-US" sz="2000" dirty="0"/>
              <a:t> eligible to apply. </a:t>
            </a:r>
          </a:p>
        </p:txBody>
      </p:sp>
      <p:sp>
        <p:nvSpPr>
          <p:cNvPr id="6" name="Slide Number Placeholder 5"/>
          <p:cNvSpPr>
            <a:spLocks noGrp="1"/>
          </p:cNvSpPr>
          <p:nvPr>
            <p:ph type="sldNum" sz="quarter" idx="12"/>
          </p:nvPr>
        </p:nvSpPr>
        <p:spPr/>
        <p:txBody>
          <a:bodyPr/>
          <a:lstStyle/>
          <a:p>
            <a:pPr>
              <a:defRPr/>
            </a:pPr>
            <a:fld id="{2E64FCD2-88DD-4206-B57A-0B3CDA6B69A3}" type="slidenum">
              <a:rPr lang="en-US" altLang="en-US"/>
              <a:pPr>
                <a:defRPr/>
              </a:pPr>
              <a:t>11</a:t>
            </a:fld>
            <a:endParaRPr lang="en-US" altLang="en-US"/>
          </a:p>
        </p:txBody>
      </p:sp>
      <p:sp>
        <p:nvSpPr>
          <p:cNvPr id="39938" name="Rectangle 2"/>
          <p:cNvSpPr>
            <a:spLocks noGrp="1" noChangeArrowheads="1"/>
          </p:cNvSpPr>
          <p:nvPr>
            <p:ph type="title"/>
          </p:nvPr>
        </p:nvSpPr>
        <p:spPr/>
        <p:txBody>
          <a:bodyPr>
            <a:normAutofit fontScale="90000"/>
          </a:bodyPr>
          <a:lstStyle/>
          <a:p>
            <a:pPr eaLnBrk="1" hangingPunct="1"/>
            <a:r>
              <a:rPr lang="en-US" sz="4000" dirty="0" smtClean="0"/>
              <a:t>Latino Community Development Grant</a:t>
            </a:r>
          </a:p>
        </p:txBody>
      </p:sp>
    </p:spTree>
    <p:extLst>
      <p:ext uri="{BB962C8B-B14F-4D97-AF65-F5344CB8AC3E}">
        <p14:creationId xmlns:p14="http://schemas.microsoft.com/office/powerpoint/2010/main" val="8273761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381000" y="1219200"/>
            <a:ext cx="8229600" cy="4530725"/>
          </a:xfrm>
        </p:spPr>
        <p:txBody>
          <a:bodyPr/>
          <a:lstStyle/>
          <a:p>
            <a:pPr algn="ctr" eaLnBrk="1" hangingPunct="1">
              <a:lnSpc>
                <a:spcPct val="90000"/>
              </a:lnSpc>
              <a:buFont typeface="Wingdings" pitchFamily="2" charset="2"/>
              <a:buNone/>
            </a:pPr>
            <a:r>
              <a:rPr lang="en-US" b="1" dirty="0" smtClean="0"/>
              <a:t>Grant Awards and Amounts</a:t>
            </a:r>
          </a:p>
          <a:p>
            <a:pPr eaLnBrk="1" hangingPunct="1">
              <a:lnSpc>
                <a:spcPct val="90000"/>
              </a:lnSpc>
              <a:buFont typeface="Wingdings" pitchFamily="2" charset="2"/>
              <a:buNone/>
            </a:pPr>
            <a:endParaRPr lang="en-US" sz="2000" dirty="0" smtClean="0"/>
          </a:p>
          <a:p>
            <a:pPr eaLnBrk="1" hangingPunct="1">
              <a:lnSpc>
                <a:spcPct val="90000"/>
              </a:lnSpc>
            </a:pPr>
            <a:r>
              <a:rPr lang="en-US" sz="2000" dirty="0" smtClean="0"/>
              <a:t>Total LCDG Program Funds = $.4 Million</a:t>
            </a:r>
          </a:p>
          <a:p>
            <a:pPr eaLnBrk="1" hangingPunct="1">
              <a:lnSpc>
                <a:spcPct val="90000"/>
              </a:lnSpc>
              <a:buNone/>
            </a:pPr>
            <a:endParaRPr lang="en-US" sz="2000" dirty="0" smtClean="0"/>
          </a:p>
          <a:p>
            <a:pPr eaLnBrk="1" hangingPunct="1">
              <a:lnSpc>
                <a:spcPct val="90000"/>
              </a:lnSpc>
            </a:pPr>
            <a:r>
              <a:rPr lang="en-US" sz="2000" dirty="0" smtClean="0"/>
              <a:t>Award 4-6 grants to successful applicants with current and valid 501 (c) 3 status.</a:t>
            </a:r>
          </a:p>
          <a:p>
            <a:pPr eaLnBrk="1" hangingPunct="1">
              <a:lnSpc>
                <a:spcPct val="90000"/>
              </a:lnSpc>
            </a:pPr>
            <a:endParaRPr lang="en-US" sz="2000" dirty="0" smtClean="0"/>
          </a:p>
          <a:p>
            <a:pPr eaLnBrk="1" hangingPunct="1">
              <a:lnSpc>
                <a:spcPct val="90000"/>
              </a:lnSpc>
            </a:pPr>
            <a:r>
              <a:rPr lang="en-US" sz="2000" b="1" u="sng" dirty="0" smtClean="0"/>
              <a:t>Only one application</a:t>
            </a:r>
            <a:r>
              <a:rPr lang="en-US" sz="2000" b="1" dirty="0" smtClean="0"/>
              <a:t> </a:t>
            </a:r>
            <a:r>
              <a:rPr lang="en-US" sz="2000" dirty="0" smtClean="0"/>
              <a:t>per organization will be accepted.</a:t>
            </a:r>
          </a:p>
          <a:p>
            <a:pPr eaLnBrk="1" hangingPunct="1">
              <a:lnSpc>
                <a:spcPct val="90000"/>
              </a:lnSpc>
            </a:pPr>
            <a:endParaRPr lang="en-US" sz="2000" dirty="0" smtClean="0"/>
          </a:p>
          <a:p>
            <a:pPr eaLnBrk="1" hangingPunct="1">
              <a:lnSpc>
                <a:spcPct val="90000"/>
              </a:lnSpc>
            </a:pPr>
            <a:r>
              <a:rPr lang="en-US" sz="2000" dirty="0" smtClean="0"/>
              <a:t>Grants will be made in amounts of </a:t>
            </a:r>
            <a:r>
              <a:rPr lang="en-US" sz="2000" b="1" u="sng" dirty="0" smtClean="0"/>
              <a:t>up to</a:t>
            </a:r>
            <a:r>
              <a:rPr lang="en-US" sz="2000" b="1" dirty="0" smtClean="0"/>
              <a:t> </a:t>
            </a:r>
            <a:r>
              <a:rPr lang="en-US" sz="2000" dirty="0" smtClean="0"/>
              <a:t>$100,000.</a:t>
            </a:r>
          </a:p>
          <a:p>
            <a:pPr eaLnBrk="1" hangingPunct="1">
              <a:lnSpc>
                <a:spcPct val="90000"/>
              </a:lnSpc>
            </a:pPr>
            <a:endParaRPr lang="en-US" sz="2000" dirty="0" smtClean="0"/>
          </a:p>
          <a:p>
            <a:pPr eaLnBrk="1" hangingPunct="1">
              <a:lnSpc>
                <a:spcPct val="90000"/>
              </a:lnSpc>
            </a:pPr>
            <a:r>
              <a:rPr lang="en-US" sz="2000" dirty="0" smtClean="0"/>
              <a:t>Grant period from October 1</a:t>
            </a:r>
            <a:r>
              <a:rPr lang="en-US" sz="2000" baseline="30000" dirty="0" smtClean="0"/>
              <a:t>st</a:t>
            </a:r>
            <a:r>
              <a:rPr lang="en-US" sz="2000" dirty="0" smtClean="0"/>
              <a:t> 2015 to September 30</a:t>
            </a:r>
            <a:r>
              <a:rPr lang="en-US" sz="2000" baseline="30000" dirty="0" smtClean="0"/>
              <a:t>th</a:t>
            </a:r>
            <a:r>
              <a:rPr lang="en-US" sz="2000" dirty="0" smtClean="0"/>
              <a:t> 2015.</a:t>
            </a:r>
          </a:p>
          <a:p>
            <a:pPr eaLnBrk="1" hangingPunct="1">
              <a:lnSpc>
                <a:spcPct val="90000"/>
              </a:lnSpc>
              <a:buNone/>
            </a:pPr>
            <a:endParaRPr lang="en-US" sz="1800" dirty="0" smtClean="0"/>
          </a:p>
        </p:txBody>
      </p:sp>
      <p:sp>
        <p:nvSpPr>
          <p:cNvPr id="6" name="Slide Number Placeholder 5"/>
          <p:cNvSpPr>
            <a:spLocks noGrp="1"/>
          </p:cNvSpPr>
          <p:nvPr>
            <p:ph type="sldNum" sz="quarter" idx="12"/>
          </p:nvPr>
        </p:nvSpPr>
        <p:spPr/>
        <p:txBody>
          <a:bodyPr/>
          <a:lstStyle/>
          <a:p>
            <a:pPr>
              <a:defRPr/>
            </a:pPr>
            <a:fld id="{594F76AA-FD0F-447D-8B2F-2E87209DF6DE}" type="slidenum">
              <a:rPr lang="en-US" altLang="en-US"/>
              <a:pPr>
                <a:defRPr/>
              </a:pPr>
              <a:t>12</a:t>
            </a:fld>
            <a:endParaRPr lang="en-US" altLang="en-US"/>
          </a:p>
        </p:txBody>
      </p:sp>
      <p:sp>
        <p:nvSpPr>
          <p:cNvPr id="41986" name="Rectangle 2"/>
          <p:cNvSpPr>
            <a:spLocks noGrp="1" noChangeArrowheads="1"/>
          </p:cNvSpPr>
          <p:nvPr>
            <p:ph type="title"/>
          </p:nvPr>
        </p:nvSpPr>
        <p:spPr/>
        <p:txBody>
          <a:bodyPr>
            <a:normAutofit/>
          </a:bodyPr>
          <a:lstStyle/>
          <a:p>
            <a:pPr eaLnBrk="1" hangingPunct="1"/>
            <a:r>
              <a:rPr lang="en-US" sz="4000" dirty="0" smtClean="0"/>
              <a:t>Latino Community Health Grant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a:xfrm>
            <a:off x="381000" y="1371600"/>
            <a:ext cx="8229600" cy="4530725"/>
          </a:xfrm>
        </p:spPr>
        <p:txBody>
          <a:bodyPr/>
          <a:lstStyle/>
          <a:p>
            <a:pPr marL="361950" indent="-361950" algn="ctr" eaLnBrk="1" hangingPunct="1">
              <a:lnSpc>
                <a:spcPct val="90000"/>
              </a:lnSpc>
              <a:buFont typeface="Wingdings" pitchFamily="2" charset="2"/>
              <a:buNone/>
            </a:pPr>
            <a:r>
              <a:rPr lang="en-US" b="1" dirty="0" smtClean="0"/>
              <a:t>Applicant Responsibilities</a:t>
            </a:r>
          </a:p>
          <a:p>
            <a:pPr marL="361950" indent="-361950" eaLnBrk="1" hangingPunct="1">
              <a:lnSpc>
                <a:spcPct val="90000"/>
              </a:lnSpc>
              <a:buFont typeface="Wingdings" pitchFamily="2" charset="2"/>
              <a:buNone/>
            </a:pPr>
            <a:endParaRPr lang="en-US" sz="2000" b="1" dirty="0" smtClean="0"/>
          </a:p>
          <a:p>
            <a:pPr marL="361950" indent="-361950" eaLnBrk="1" hangingPunct="1">
              <a:lnSpc>
                <a:spcPct val="90000"/>
              </a:lnSpc>
            </a:pPr>
            <a:r>
              <a:rPr lang="en-US" sz="2500" dirty="0" smtClean="0"/>
              <a:t>On page 4 of the RFA</a:t>
            </a:r>
          </a:p>
          <a:p>
            <a:pPr marL="361950" indent="-361950" eaLnBrk="1" hangingPunct="1">
              <a:lnSpc>
                <a:spcPct val="90000"/>
              </a:lnSpc>
              <a:buFont typeface="Wingdings" pitchFamily="2" charset="2"/>
              <a:buNone/>
            </a:pPr>
            <a:endParaRPr lang="en-US" sz="2500" dirty="0" smtClean="0"/>
          </a:p>
          <a:p>
            <a:pPr marL="361950" indent="-361950" eaLnBrk="1" hangingPunct="1">
              <a:lnSpc>
                <a:spcPct val="90000"/>
              </a:lnSpc>
            </a:pPr>
            <a:r>
              <a:rPr lang="en-US" sz="2500" dirty="0" smtClean="0"/>
              <a:t>Be concise </a:t>
            </a:r>
          </a:p>
          <a:p>
            <a:pPr marL="361950" indent="-361950" eaLnBrk="1" hangingPunct="1">
              <a:lnSpc>
                <a:spcPct val="90000"/>
              </a:lnSpc>
              <a:buFont typeface="Wingdings" pitchFamily="2" charset="2"/>
              <a:buNone/>
            </a:pPr>
            <a:endParaRPr lang="en-US" sz="2500" dirty="0" smtClean="0"/>
          </a:p>
          <a:p>
            <a:pPr marL="361950" indent="-361950" eaLnBrk="1" hangingPunct="1">
              <a:lnSpc>
                <a:spcPct val="90000"/>
              </a:lnSpc>
            </a:pPr>
            <a:r>
              <a:rPr lang="en-US" sz="2500" dirty="0" smtClean="0"/>
              <a:t>Be specific </a:t>
            </a:r>
          </a:p>
          <a:p>
            <a:pPr marL="361950" indent="-361950" eaLnBrk="1" hangingPunct="1">
              <a:lnSpc>
                <a:spcPct val="90000"/>
              </a:lnSpc>
              <a:buFont typeface="Wingdings" pitchFamily="2" charset="2"/>
              <a:buNone/>
            </a:pPr>
            <a:endParaRPr lang="en-US" sz="2500" dirty="0" smtClean="0"/>
          </a:p>
          <a:p>
            <a:pPr marL="361950" indent="-361950" eaLnBrk="1" hangingPunct="1">
              <a:lnSpc>
                <a:spcPct val="90000"/>
              </a:lnSpc>
            </a:pPr>
            <a:r>
              <a:rPr lang="en-US" sz="2500" dirty="0" smtClean="0"/>
              <a:t>Be clear</a:t>
            </a:r>
          </a:p>
          <a:p>
            <a:pPr marL="361950" indent="-361950" eaLnBrk="1" hangingPunct="1">
              <a:lnSpc>
                <a:spcPct val="90000"/>
              </a:lnSpc>
              <a:buFont typeface="Wingdings" pitchFamily="2" charset="2"/>
              <a:buNone/>
            </a:pPr>
            <a:endParaRPr lang="en-US" sz="2500" dirty="0" smtClean="0"/>
          </a:p>
          <a:p>
            <a:pPr marL="361950" indent="-361950" eaLnBrk="1" hangingPunct="1">
              <a:lnSpc>
                <a:spcPct val="90000"/>
              </a:lnSpc>
              <a:buFont typeface="Wingdings" pitchFamily="2" charset="2"/>
              <a:buNone/>
            </a:pPr>
            <a:r>
              <a:rPr lang="en-US" sz="2100" dirty="0" smtClean="0">
                <a:solidFill>
                  <a:srgbClr val="FF0000"/>
                </a:solidFill>
              </a:rPr>
              <a:t> </a:t>
            </a:r>
          </a:p>
        </p:txBody>
      </p:sp>
      <p:sp>
        <p:nvSpPr>
          <p:cNvPr id="6" name="Slide Number Placeholder 5"/>
          <p:cNvSpPr>
            <a:spLocks noGrp="1"/>
          </p:cNvSpPr>
          <p:nvPr>
            <p:ph type="sldNum" sz="quarter" idx="12"/>
          </p:nvPr>
        </p:nvSpPr>
        <p:spPr/>
        <p:txBody>
          <a:bodyPr/>
          <a:lstStyle/>
          <a:p>
            <a:pPr>
              <a:defRPr/>
            </a:pPr>
            <a:fld id="{F0BBE2EB-D289-4C23-974F-457025F41034}" type="slidenum">
              <a:rPr lang="en-US" altLang="en-US"/>
              <a:pPr>
                <a:defRPr/>
              </a:pPr>
              <a:t>13</a:t>
            </a:fld>
            <a:endParaRPr lang="en-US" altLang="en-US"/>
          </a:p>
        </p:txBody>
      </p:sp>
      <p:sp>
        <p:nvSpPr>
          <p:cNvPr id="44034" name="Rectangle 2"/>
          <p:cNvSpPr>
            <a:spLocks noGrp="1" noChangeArrowheads="1"/>
          </p:cNvSpPr>
          <p:nvPr>
            <p:ph type="title"/>
          </p:nvPr>
        </p:nvSpPr>
        <p:spPr/>
        <p:txBody>
          <a:bodyPr>
            <a:normAutofit/>
          </a:bodyPr>
          <a:lstStyle/>
          <a:p>
            <a:pPr eaLnBrk="1" hangingPunct="1"/>
            <a:r>
              <a:rPr lang="en-US" sz="4000" dirty="0" smtClean="0"/>
              <a:t>Latino Community Health Grant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a:xfrm>
            <a:off x="381000" y="1371600"/>
            <a:ext cx="8229600" cy="4911725"/>
          </a:xfrm>
        </p:spPr>
        <p:txBody>
          <a:bodyPr>
            <a:normAutofit lnSpcReduction="10000"/>
          </a:bodyPr>
          <a:lstStyle/>
          <a:p>
            <a:pPr algn="ctr" eaLnBrk="1" hangingPunct="1">
              <a:lnSpc>
                <a:spcPct val="90000"/>
              </a:lnSpc>
              <a:buFont typeface="Wingdings" pitchFamily="2" charset="2"/>
              <a:buNone/>
            </a:pPr>
            <a:r>
              <a:rPr lang="en-US" b="1" dirty="0" smtClean="0"/>
              <a:t>A Note on Budgets </a:t>
            </a:r>
          </a:p>
          <a:p>
            <a:pPr eaLnBrk="1" hangingPunct="1">
              <a:lnSpc>
                <a:spcPct val="90000"/>
              </a:lnSpc>
              <a:buFont typeface="Wingdings" pitchFamily="2" charset="2"/>
              <a:buNone/>
            </a:pPr>
            <a:endParaRPr lang="en-US" sz="2000" b="1" dirty="0" smtClean="0"/>
          </a:p>
          <a:p>
            <a:pPr eaLnBrk="1" hangingPunct="1">
              <a:lnSpc>
                <a:spcPct val="90000"/>
              </a:lnSpc>
            </a:pPr>
            <a:r>
              <a:rPr lang="en-US" sz="2500" dirty="0" smtClean="0"/>
              <a:t>Indirect cost allowance of up to 12%</a:t>
            </a:r>
          </a:p>
          <a:p>
            <a:pPr eaLnBrk="1" hangingPunct="1">
              <a:lnSpc>
                <a:spcPct val="90000"/>
              </a:lnSpc>
              <a:buNone/>
            </a:pPr>
            <a:endParaRPr lang="en-US" sz="1600" dirty="0" smtClean="0"/>
          </a:p>
          <a:p>
            <a:pPr eaLnBrk="1" hangingPunct="1">
              <a:lnSpc>
                <a:spcPct val="90000"/>
              </a:lnSpc>
            </a:pPr>
            <a:r>
              <a:rPr lang="en-US" sz="2500" dirty="0" smtClean="0"/>
              <a:t>Un-allowed expenses:</a:t>
            </a:r>
          </a:p>
          <a:p>
            <a:pPr lvl="1" eaLnBrk="1" hangingPunct="1">
              <a:lnSpc>
                <a:spcPct val="90000"/>
              </a:lnSpc>
            </a:pPr>
            <a:r>
              <a:rPr lang="en-US" sz="2500" dirty="0" smtClean="0"/>
              <a:t>Food or beverage expenditures</a:t>
            </a:r>
          </a:p>
          <a:p>
            <a:pPr lvl="1" eaLnBrk="1" hangingPunct="1">
              <a:lnSpc>
                <a:spcPct val="90000"/>
              </a:lnSpc>
            </a:pPr>
            <a:r>
              <a:rPr lang="en-US" sz="2500" dirty="0" smtClean="0"/>
              <a:t>Lobbying or fundraising</a:t>
            </a:r>
          </a:p>
          <a:p>
            <a:pPr lvl="1" eaLnBrk="1" hangingPunct="1">
              <a:lnSpc>
                <a:spcPct val="90000"/>
              </a:lnSpc>
            </a:pPr>
            <a:r>
              <a:rPr lang="en-US" sz="2500" dirty="0" smtClean="0"/>
              <a:t>Capital/facility improvements</a:t>
            </a:r>
          </a:p>
          <a:p>
            <a:pPr lvl="1" eaLnBrk="1" hangingPunct="1">
              <a:lnSpc>
                <a:spcPct val="90000"/>
              </a:lnSpc>
            </a:pPr>
            <a:r>
              <a:rPr lang="en-US" sz="2500" dirty="0" smtClean="0"/>
              <a:t>Expenses prior to grant award</a:t>
            </a:r>
          </a:p>
          <a:p>
            <a:pPr lvl="1" eaLnBrk="1" hangingPunct="1">
              <a:lnSpc>
                <a:spcPct val="90000"/>
              </a:lnSpc>
            </a:pPr>
            <a:r>
              <a:rPr lang="en-US" sz="2500" dirty="0" smtClean="0"/>
              <a:t>Cannot supplant funds from other grant sources</a:t>
            </a:r>
          </a:p>
          <a:p>
            <a:pPr lvl="1" eaLnBrk="1" hangingPunct="1">
              <a:lnSpc>
                <a:spcPct val="90000"/>
              </a:lnSpc>
              <a:buNone/>
            </a:pPr>
            <a:endParaRPr lang="en-US" sz="1600" dirty="0" smtClean="0"/>
          </a:p>
          <a:p>
            <a:pPr eaLnBrk="1" hangingPunct="1">
              <a:lnSpc>
                <a:spcPct val="90000"/>
              </a:lnSpc>
            </a:pPr>
            <a:r>
              <a:rPr lang="en-US" sz="2500" dirty="0" smtClean="0"/>
              <a:t>Expenses have to be clearly related to the proposed program</a:t>
            </a:r>
          </a:p>
          <a:p>
            <a:pPr lvl="1" eaLnBrk="1" hangingPunct="1">
              <a:lnSpc>
                <a:spcPct val="90000"/>
              </a:lnSpc>
              <a:buFont typeface="Wingdings" pitchFamily="2" charset="2"/>
              <a:buNone/>
            </a:pPr>
            <a:endParaRPr lang="en-US" sz="2500" dirty="0" smtClean="0"/>
          </a:p>
        </p:txBody>
      </p:sp>
      <p:sp>
        <p:nvSpPr>
          <p:cNvPr id="6" name="Slide Number Placeholder 5"/>
          <p:cNvSpPr>
            <a:spLocks noGrp="1"/>
          </p:cNvSpPr>
          <p:nvPr>
            <p:ph type="sldNum" sz="quarter" idx="12"/>
          </p:nvPr>
        </p:nvSpPr>
        <p:spPr/>
        <p:txBody>
          <a:bodyPr/>
          <a:lstStyle/>
          <a:p>
            <a:pPr>
              <a:defRPr/>
            </a:pPr>
            <a:fld id="{5C689547-552E-4068-9C50-BA988A7207EC}" type="slidenum">
              <a:rPr lang="en-US" altLang="en-US"/>
              <a:pPr>
                <a:defRPr/>
              </a:pPr>
              <a:t>14</a:t>
            </a:fld>
            <a:endParaRPr lang="en-US" altLang="en-US"/>
          </a:p>
        </p:txBody>
      </p:sp>
      <p:sp>
        <p:nvSpPr>
          <p:cNvPr id="43010" name="Rectangle 2"/>
          <p:cNvSpPr>
            <a:spLocks noGrp="1" noChangeArrowheads="1"/>
          </p:cNvSpPr>
          <p:nvPr>
            <p:ph type="title"/>
          </p:nvPr>
        </p:nvSpPr>
        <p:spPr/>
        <p:txBody>
          <a:bodyPr>
            <a:normAutofit/>
          </a:bodyPr>
          <a:lstStyle/>
          <a:p>
            <a:pPr eaLnBrk="1" hangingPunct="1"/>
            <a:r>
              <a:rPr lang="en-US" sz="4000" dirty="0" smtClean="0"/>
              <a:t>Latino Community Health Grant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a:xfrm>
            <a:off x="381000" y="1524000"/>
            <a:ext cx="6934200" cy="4225925"/>
          </a:xfrm>
        </p:spPr>
        <p:txBody>
          <a:bodyPr>
            <a:normAutofit lnSpcReduction="10000"/>
          </a:bodyPr>
          <a:lstStyle/>
          <a:p>
            <a:pPr algn="ctr" eaLnBrk="1" hangingPunct="1">
              <a:lnSpc>
                <a:spcPct val="90000"/>
              </a:lnSpc>
              <a:buFont typeface="Wingdings" pitchFamily="2" charset="2"/>
              <a:buNone/>
            </a:pPr>
            <a:r>
              <a:rPr lang="en-US" b="1" dirty="0" smtClean="0"/>
              <a:t>Proposal Format</a:t>
            </a:r>
          </a:p>
          <a:p>
            <a:pPr eaLnBrk="1" hangingPunct="1">
              <a:lnSpc>
                <a:spcPct val="90000"/>
              </a:lnSpc>
              <a:buFont typeface="Wingdings" pitchFamily="2" charset="2"/>
              <a:buNone/>
            </a:pPr>
            <a:endParaRPr lang="en-US" sz="2000" b="1" dirty="0" smtClean="0"/>
          </a:p>
          <a:p>
            <a:pPr eaLnBrk="1" hangingPunct="1">
              <a:lnSpc>
                <a:spcPct val="90000"/>
              </a:lnSpc>
            </a:pPr>
            <a:r>
              <a:rPr lang="en-US" sz="2500" dirty="0" smtClean="0"/>
              <a:t>Limited to </a:t>
            </a:r>
            <a:r>
              <a:rPr lang="en-US" sz="2500" b="1" dirty="0" smtClean="0"/>
              <a:t>20 double-spaced</a:t>
            </a:r>
            <a:r>
              <a:rPr lang="en-US" sz="2500" dirty="0" smtClean="0"/>
              <a:t> </a:t>
            </a:r>
            <a:r>
              <a:rPr lang="en-US" sz="2500" b="1" dirty="0" smtClean="0"/>
              <a:t>pages</a:t>
            </a:r>
          </a:p>
          <a:p>
            <a:pPr eaLnBrk="1" hangingPunct="1">
              <a:lnSpc>
                <a:spcPct val="90000"/>
              </a:lnSpc>
            </a:pPr>
            <a:endParaRPr lang="en-US" sz="2500" dirty="0" smtClean="0"/>
          </a:p>
          <a:p>
            <a:pPr eaLnBrk="1" hangingPunct="1">
              <a:lnSpc>
                <a:spcPct val="90000"/>
              </a:lnSpc>
            </a:pPr>
            <a:r>
              <a:rPr lang="en-US" sz="2500" dirty="0" smtClean="0"/>
              <a:t>12 point type (New Times Roman or Courier) on 8 ½ x 11 inch white paper, single sided</a:t>
            </a:r>
          </a:p>
          <a:p>
            <a:pPr eaLnBrk="1" hangingPunct="1">
              <a:lnSpc>
                <a:spcPct val="90000"/>
              </a:lnSpc>
            </a:pPr>
            <a:endParaRPr lang="en-US" sz="2500" dirty="0" smtClean="0"/>
          </a:p>
          <a:p>
            <a:pPr eaLnBrk="1" hangingPunct="1">
              <a:lnSpc>
                <a:spcPct val="90000"/>
              </a:lnSpc>
            </a:pPr>
            <a:r>
              <a:rPr lang="en-US" sz="2500" dirty="0" smtClean="0"/>
              <a:t>Minimum of 1 inch margins</a:t>
            </a:r>
          </a:p>
          <a:p>
            <a:pPr eaLnBrk="1" hangingPunct="1">
              <a:lnSpc>
                <a:spcPct val="90000"/>
              </a:lnSpc>
            </a:pPr>
            <a:endParaRPr lang="en-US" sz="2500" dirty="0" smtClean="0"/>
          </a:p>
          <a:p>
            <a:pPr eaLnBrk="1" hangingPunct="1">
              <a:lnSpc>
                <a:spcPct val="90000"/>
              </a:lnSpc>
            </a:pPr>
            <a:r>
              <a:rPr lang="en-US" sz="2500" dirty="0" smtClean="0"/>
              <a:t>Each page should be numbered </a:t>
            </a:r>
          </a:p>
          <a:p>
            <a:pPr lvl="1" eaLnBrk="1" hangingPunct="1">
              <a:lnSpc>
                <a:spcPct val="90000"/>
              </a:lnSpc>
              <a:buFont typeface="Wingdings" pitchFamily="2" charset="2"/>
              <a:buNone/>
            </a:pPr>
            <a:endParaRPr lang="en-US" sz="2100" dirty="0" smtClean="0"/>
          </a:p>
          <a:p>
            <a:pPr eaLnBrk="1" hangingPunct="1">
              <a:lnSpc>
                <a:spcPct val="90000"/>
              </a:lnSpc>
            </a:pPr>
            <a:endParaRPr lang="en-US" sz="2000" dirty="0" smtClean="0"/>
          </a:p>
        </p:txBody>
      </p:sp>
      <p:sp>
        <p:nvSpPr>
          <p:cNvPr id="6" name="Slide Number Placeholder 5"/>
          <p:cNvSpPr>
            <a:spLocks noGrp="1"/>
          </p:cNvSpPr>
          <p:nvPr>
            <p:ph type="sldNum" sz="quarter" idx="12"/>
          </p:nvPr>
        </p:nvSpPr>
        <p:spPr/>
        <p:txBody>
          <a:bodyPr/>
          <a:lstStyle/>
          <a:p>
            <a:pPr>
              <a:defRPr/>
            </a:pPr>
            <a:fld id="{0B2F7B9B-61BA-4231-B3F3-9C6A0ABA7A52}" type="slidenum">
              <a:rPr lang="en-US" altLang="en-US"/>
              <a:pPr>
                <a:defRPr/>
              </a:pPr>
              <a:t>15</a:t>
            </a:fld>
            <a:endParaRPr lang="en-US" altLang="en-US"/>
          </a:p>
        </p:txBody>
      </p:sp>
      <p:sp>
        <p:nvSpPr>
          <p:cNvPr id="45058" name="Rectangle 2"/>
          <p:cNvSpPr>
            <a:spLocks noGrp="1" noChangeArrowheads="1"/>
          </p:cNvSpPr>
          <p:nvPr>
            <p:ph type="title"/>
          </p:nvPr>
        </p:nvSpPr>
        <p:spPr/>
        <p:txBody>
          <a:bodyPr>
            <a:normAutofit/>
          </a:bodyPr>
          <a:lstStyle/>
          <a:p>
            <a:pPr eaLnBrk="1" hangingPunct="1"/>
            <a:r>
              <a:rPr lang="en-US" sz="4000" dirty="0" smtClean="0"/>
              <a:t>Latino Community Health Grant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idx="1"/>
          </p:nvPr>
        </p:nvSpPr>
        <p:spPr>
          <a:xfrm>
            <a:off x="381000" y="1524000"/>
            <a:ext cx="8229600" cy="4530725"/>
          </a:xfrm>
        </p:spPr>
        <p:txBody>
          <a:bodyPr/>
          <a:lstStyle/>
          <a:p>
            <a:pPr eaLnBrk="1" hangingPunct="1">
              <a:buFont typeface="Wingdings" pitchFamily="2" charset="2"/>
              <a:buNone/>
            </a:pPr>
            <a:r>
              <a:rPr lang="en-US" b="1" dirty="0" smtClean="0"/>
              <a:t>Review Panel</a:t>
            </a:r>
          </a:p>
          <a:p>
            <a:pPr eaLnBrk="1" hangingPunct="1"/>
            <a:r>
              <a:rPr lang="en-US" sz="2500" dirty="0" smtClean="0"/>
              <a:t>Neutral, qualified individuals </a:t>
            </a:r>
          </a:p>
          <a:p>
            <a:pPr eaLnBrk="1" hangingPunct="1"/>
            <a:r>
              <a:rPr lang="en-US" sz="2500" dirty="0" smtClean="0"/>
              <a:t>Experienced in the nonprofit sector, nonprofit management or grant-making.  </a:t>
            </a:r>
          </a:p>
          <a:p>
            <a:pPr eaLnBrk="1" hangingPunct="1">
              <a:buFont typeface="Wingdings" pitchFamily="2" charset="2"/>
              <a:buNone/>
            </a:pPr>
            <a:endParaRPr lang="en-US" sz="2500" b="1" dirty="0" smtClean="0"/>
          </a:p>
          <a:p>
            <a:pPr eaLnBrk="1" hangingPunct="1">
              <a:buFont typeface="Wingdings" pitchFamily="2" charset="2"/>
              <a:buNone/>
            </a:pPr>
            <a:r>
              <a:rPr lang="en-US" b="1" dirty="0" smtClean="0"/>
              <a:t>Panel member responsibilities include: </a:t>
            </a:r>
          </a:p>
          <a:p>
            <a:pPr eaLnBrk="1" hangingPunct="1"/>
            <a:r>
              <a:rPr lang="en-US" sz="2500" dirty="0" smtClean="0"/>
              <a:t>Reviewing and scoring proposal </a:t>
            </a:r>
          </a:p>
          <a:p>
            <a:pPr eaLnBrk="1" hangingPunct="1"/>
            <a:r>
              <a:rPr lang="en-US" sz="2500" dirty="0" smtClean="0"/>
              <a:t>Submitting recommendations for awards based on the scoring process.   </a:t>
            </a:r>
          </a:p>
          <a:p>
            <a:pPr eaLnBrk="1" hangingPunct="1">
              <a:buFont typeface="Wingdings" pitchFamily="2" charset="2"/>
              <a:buNone/>
            </a:pPr>
            <a:endParaRPr lang="en-US" sz="2500" dirty="0" smtClean="0"/>
          </a:p>
        </p:txBody>
      </p:sp>
      <p:sp>
        <p:nvSpPr>
          <p:cNvPr id="6" name="Slide Number Placeholder 5"/>
          <p:cNvSpPr>
            <a:spLocks noGrp="1"/>
          </p:cNvSpPr>
          <p:nvPr>
            <p:ph type="sldNum" sz="quarter" idx="12"/>
          </p:nvPr>
        </p:nvSpPr>
        <p:spPr/>
        <p:txBody>
          <a:bodyPr/>
          <a:lstStyle/>
          <a:p>
            <a:pPr>
              <a:defRPr/>
            </a:pPr>
            <a:fld id="{12FBD2DF-7441-4B1A-BA91-395C5347637D}" type="slidenum">
              <a:rPr lang="en-US" altLang="en-US"/>
              <a:pPr>
                <a:defRPr/>
              </a:pPr>
              <a:t>16</a:t>
            </a:fld>
            <a:endParaRPr lang="en-US" altLang="en-US"/>
          </a:p>
        </p:txBody>
      </p:sp>
      <p:sp>
        <p:nvSpPr>
          <p:cNvPr id="48130" name="Rectangle 2"/>
          <p:cNvSpPr>
            <a:spLocks noGrp="1" noChangeArrowheads="1"/>
          </p:cNvSpPr>
          <p:nvPr>
            <p:ph type="title"/>
          </p:nvPr>
        </p:nvSpPr>
        <p:spPr>
          <a:xfrm>
            <a:off x="457200" y="304800"/>
            <a:ext cx="8229600" cy="1139825"/>
          </a:xfrm>
        </p:spPr>
        <p:txBody>
          <a:bodyPr>
            <a:normAutofit/>
          </a:bodyPr>
          <a:lstStyle/>
          <a:p>
            <a:pPr algn="ctr" eaLnBrk="1" hangingPunct="1"/>
            <a:r>
              <a:rPr lang="en-US" sz="4000" dirty="0" smtClean="0"/>
              <a:t>Grant Review Process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lvl="0"/>
            <a:r>
              <a:rPr lang="en-US" sz="2800" b="1" dirty="0" smtClean="0"/>
              <a:t>Proposal  Review Process</a:t>
            </a:r>
            <a:endParaRPr lang="en-US" sz="3200" dirty="0" smtClean="0"/>
          </a:p>
          <a:p>
            <a:pPr lvl="1"/>
            <a:r>
              <a:rPr lang="en-US" sz="2400" dirty="0" smtClean="0"/>
              <a:t>Read the Request for Proposals</a:t>
            </a:r>
            <a:endParaRPr lang="en-US" sz="2800" dirty="0" smtClean="0"/>
          </a:p>
          <a:p>
            <a:pPr lvl="1"/>
            <a:r>
              <a:rPr lang="en-US" sz="2400" dirty="0" smtClean="0"/>
              <a:t>Read the proposal completely </a:t>
            </a:r>
            <a:r>
              <a:rPr lang="en-US" sz="2400" u="sng" dirty="0" smtClean="0"/>
              <a:t>one</a:t>
            </a:r>
            <a:r>
              <a:rPr lang="en-US" sz="2400" dirty="0" smtClean="0"/>
              <a:t> time to understand the agency’s program before you start scoring </a:t>
            </a:r>
            <a:endParaRPr lang="en-US" sz="2800" dirty="0" smtClean="0"/>
          </a:p>
          <a:p>
            <a:pPr lvl="1"/>
            <a:r>
              <a:rPr lang="en-US" sz="2400" dirty="0" smtClean="0"/>
              <a:t>Read the proposal in the context of the scoring requirements</a:t>
            </a:r>
            <a:endParaRPr lang="en-US" sz="2800" dirty="0" smtClean="0"/>
          </a:p>
          <a:p>
            <a:pPr lvl="1"/>
            <a:r>
              <a:rPr lang="en-US" sz="2400" b="1" dirty="0" smtClean="0"/>
              <a:t>Comments: </a:t>
            </a:r>
            <a:r>
              <a:rPr lang="en-US" sz="2400" u="sng" dirty="0" smtClean="0"/>
              <a:t>(these are shared with the applicants)</a:t>
            </a:r>
            <a:endParaRPr lang="en-US" sz="2800" dirty="0" smtClean="0"/>
          </a:p>
          <a:p>
            <a:pPr lvl="2"/>
            <a:r>
              <a:rPr lang="en-US" sz="2400" b="1" dirty="0" smtClean="0"/>
              <a:t>List a summary of Major Strengths </a:t>
            </a:r>
            <a:r>
              <a:rPr lang="en-US" sz="2400" dirty="0" smtClean="0"/>
              <a:t>(Please use bullets)</a:t>
            </a:r>
            <a:endParaRPr lang="en-US" sz="2800" dirty="0" smtClean="0"/>
          </a:p>
          <a:p>
            <a:pPr lvl="2"/>
            <a:r>
              <a:rPr lang="en-US" sz="2400" b="1" dirty="0" smtClean="0"/>
              <a:t>List a summary of Major Weaknesses</a:t>
            </a:r>
            <a:r>
              <a:rPr lang="en-US" sz="2400" dirty="0" smtClean="0"/>
              <a:t> (Provide constructive criticism. Please use bullets)</a:t>
            </a:r>
            <a:endParaRPr lang="en-US" sz="2800" dirty="0" smtClean="0"/>
          </a:p>
          <a:p>
            <a:pPr lvl="2"/>
            <a:r>
              <a:rPr lang="en-US" sz="2400" b="1" dirty="0" smtClean="0"/>
              <a:t>List recommendations </a:t>
            </a:r>
            <a:r>
              <a:rPr lang="en-US" sz="2400" dirty="0" smtClean="0"/>
              <a:t>(Provide recommendations for each weakness. Please use bullets)</a:t>
            </a:r>
            <a:endParaRPr lang="en-US" sz="2800" dirty="0" smtClean="0"/>
          </a:p>
          <a:p>
            <a:pPr lvl="2">
              <a:buNone/>
            </a:pPr>
            <a:r>
              <a:rPr lang="en-US" sz="2800" dirty="0" smtClean="0"/>
              <a:t> </a:t>
            </a:r>
            <a:endParaRPr lang="en-US" sz="3200" dirty="0" smtClean="0"/>
          </a:p>
          <a:p>
            <a:r>
              <a:rPr lang="en-US" sz="2800" b="1" dirty="0" smtClean="0"/>
              <a:t>NOTE</a:t>
            </a:r>
            <a:r>
              <a:rPr lang="en-US" sz="2800" dirty="0" smtClean="0"/>
              <a:t>: </a:t>
            </a:r>
            <a:endParaRPr lang="en-US" sz="3200" dirty="0" smtClean="0"/>
          </a:p>
          <a:p>
            <a:pPr lvl="1"/>
            <a:r>
              <a:rPr lang="en-US" sz="2400" dirty="0" smtClean="0"/>
              <a:t>Each reviewer’s name and any identifying information is maintained confidential and </a:t>
            </a:r>
            <a:r>
              <a:rPr lang="en-US" sz="2400" u="sng" dirty="0" smtClean="0"/>
              <a:t>not shared</a:t>
            </a:r>
            <a:r>
              <a:rPr lang="en-US" sz="2400" dirty="0" smtClean="0"/>
              <a:t> or given to any applicant. However, comments may be shared with applicant if requested.   </a:t>
            </a:r>
            <a:endParaRPr lang="en-US" sz="2800" dirty="0" smtClean="0"/>
          </a:p>
          <a:p>
            <a:endParaRPr lang="en-US" dirty="0"/>
          </a:p>
        </p:txBody>
      </p:sp>
      <p:sp>
        <p:nvSpPr>
          <p:cNvPr id="3" name="Slide Number Placeholder 2"/>
          <p:cNvSpPr>
            <a:spLocks noGrp="1"/>
          </p:cNvSpPr>
          <p:nvPr>
            <p:ph type="sldNum" sz="quarter" idx="12"/>
          </p:nvPr>
        </p:nvSpPr>
        <p:spPr/>
        <p:txBody>
          <a:bodyPr/>
          <a:lstStyle/>
          <a:p>
            <a:pPr>
              <a:defRPr/>
            </a:pPr>
            <a:fld id="{704D3358-FF23-427F-9516-4BC51019D50F}" type="slidenum">
              <a:rPr lang="en-US" altLang="en-US" smtClean="0"/>
              <a:pPr>
                <a:defRPr/>
              </a:pPr>
              <a:t>17</a:t>
            </a:fld>
            <a:endParaRPr lang="en-US" altLang="en-US"/>
          </a:p>
        </p:txBody>
      </p:sp>
      <p:sp>
        <p:nvSpPr>
          <p:cNvPr id="4" name="Title 3"/>
          <p:cNvSpPr>
            <a:spLocks noGrp="1"/>
          </p:cNvSpPr>
          <p:nvPr>
            <p:ph type="title"/>
          </p:nvPr>
        </p:nvSpPr>
        <p:spPr>
          <a:xfrm>
            <a:off x="457200" y="304800"/>
            <a:ext cx="8229600" cy="1143000"/>
          </a:xfrm>
        </p:spPr>
        <p:txBody>
          <a:bodyPr>
            <a:normAutofit/>
          </a:bodyPr>
          <a:lstStyle/>
          <a:p>
            <a:r>
              <a:rPr lang="en-US" sz="3100" dirty="0" smtClean="0"/>
              <a:t>GRANT REVIEW PROCESS RECOMMENDATIONS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a:xfrm>
            <a:off x="381000" y="1524000"/>
            <a:ext cx="8229600" cy="4530725"/>
          </a:xfrm>
        </p:spPr>
        <p:txBody>
          <a:bodyPr/>
          <a:lstStyle/>
          <a:p>
            <a:pPr eaLnBrk="1" hangingPunct="1"/>
            <a:r>
              <a:rPr lang="en-US" b="1" dirty="0" smtClean="0"/>
              <a:t>Review and Scoring of Applications</a:t>
            </a:r>
            <a:endParaRPr lang="en-US" sz="2000" b="1" dirty="0" smtClean="0"/>
          </a:p>
          <a:p>
            <a:pPr lvl="1" eaLnBrk="1" hangingPunct="1"/>
            <a:r>
              <a:rPr lang="en-US" b="1" dirty="0" smtClean="0"/>
              <a:t>Criterion A: </a:t>
            </a:r>
          </a:p>
          <a:p>
            <a:pPr lvl="2" eaLnBrk="1" hangingPunct="1"/>
            <a:r>
              <a:rPr lang="en-US" dirty="0" smtClean="0"/>
              <a:t>Technical Soundness of the Proposal - 25 points</a:t>
            </a:r>
          </a:p>
          <a:p>
            <a:pPr lvl="1" eaLnBrk="1" hangingPunct="1"/>
            <a:r>
              <a:rPr lang="en-US" b="1" dirty="0" smtClean="0"/>
              <a:t>Criterion B: </a:t>
            </a:r>
          </a:p>
          <a:p>
            <a:pPr lvl="2" eaLnBrk="1" hangingPunct="1"/>
            <a:r>
              <a:rPr lang="en-US" dirty="0" smtClean="0"/>
              <a:t>Program Goals, Objectives &amp; Activities - 25 points </a:t>
            </a:r>
          </a:p>
          <a:p>
            <a:pPr lvl="1" eaLnBrk="1" hangingPunct="1"/>
            <a:r>
              <a:rPr lang="en-US" dirty="0" smtClean="0"/>
              <a:t> </a:t>
            </a:r>
            <a:r>
              <a:rPr lang="en-US" b="1" dirty="0" smtClean="0"/>
              <a:t>Criterion C:	</a:t>
            </a:r>
          </a:p>
          <a:p>
            <a:pPr lvl="2" eaLnBrk="1" hangingPunct="1"/>
            <a:r>
              <a:rPr lang="en-US" dirty="0" smtClean="0"/>
              <a:t>Organizational Capability &amp; Relevant Exp.- 35 points</a:t>
            </a:r>
          </a:p>
          <a:p>
            <a:pPr lvl="1" eaLnBrk="1" hangingPunct="1"/>
            <a:r>
              <a:rPr lang="en-US" b="1" dirty="0" smtClean="0"/>
              <a:t>Criterion D:	</a:t>
            </a:r>
          </a:p>
          <a:p>
            <a:pPr lvl="2" eaLnBrk="1" hangingPunct="1"/>
            <a:r>
              <a:rPr lang="en-US" dirty="0" smtClean="0"/>
              <a:t>Sound Fiscal Management &amp; Budget - 15 points </a:t>
            </a:r>
          </a:p>
          <a:p>
            <a:pPr lvl="1" eaLnBrk="1" hangingPunct="1">
              <a:buFont typeface="Wingdings" pitchFamily="2" charset="2"/>
              <a:buNone/>
            </a:pPr>
            <a:r>
              <a:rPr lang="en-US" b="1" dirty="0" smtClean="0"/>
              <a:t>Total points= 100</a:t>
            </a:r>
          </a:p>
        </p:txBody>
      </p:sp>
      <p:sp>
        <p:nvSpPr>
          <p:cNvPr id="6" name="Slide Number Placeholder 5"/>
          <p:cNvSpPr>
            <a:spLocks noGrp="1"/>
          </p:cNvSpPr>
          <p:nvPr>
            <p:ph type="sldNum" sz="quarter" idx="12"/>
          </p:nvPr>
        </p:nvSpPr>
        <p:spPr/>
        <p:txBody>
          <a:bodyPr/>
          <a:lstStyle/>
          <a:p>
            <a:pPr>
              <a:defRPr/>
            </a:pPr>
            <a:fld id="{05875058-E7C9-405F-90CF-8220ABA1D704}" type="slidenum">
              <a:rPr lang="en-US" altLang="en-US"/>
              <a:pPr>
                <a:defRPr/>
              </a:pPr>
              <a:t>18</a:t>
            </a:fld>
            <a:endParaRPr lang="en-US" altLang="en-US"/>
          </a:p>
        </p:txBody>
      </p:sp>
      <p:sp>
        <p:nvSpPr>
          <p:cNvPr id="49154" name="Rectangle 2"/>
          <p:cNvSpPr>
            <a:spLocks noGrp="1" noChangeArrowheads="1"/>
          </p:cNvSpPr>
          <p:nvPr>
            <p:ph type="title"/>
          </p:nvPr>
        </p:nvSpPr>
        <p:spPr>
          <a:xfrm>
            <a:off x="457200" y="277813"/>
            <a:ext cx="8229600" cy="788987"/>
          </a:xfrm>
        </p:spPr>
        <p:txBody>
          <a:bodyPr>
            <a:normAutofit/>
          </a:bodyPr>
          <a:lstStyle/>
          <a:p>
            <a:pPr algn="ctr"/>
            <a:r>
              <a:rPr lang="en-US" sz="4000" dirty="0" smtClean="0"/>
              <a:t>Grant Review Process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dirty="0" smtClean="0"/>
              <a:t>The applicant’s proposed project is achievable and consistent with the District’s objectives.</a:t>
            </a:r>
          </a:p>
          <a:p>
            <a:pPr lvl="0"/>
            <a:r>
              <a:rPr lang="en-US" dirty="0" smtClean="0"/>
              <a:t>Description of the program implementation, including a work plan, is realistic given the proposed time requirements. </a:t>
            </a:r>
          </a:p>
          <a:p>
            <a:pPr lvl="0"/>
            <a:r>
              <a:rPr lang="en-US" dirty="0" smtClean="0"/>
              <a:t>The applicant uses cited data to document the need to be addressed and evidence of that need.</a:t>
            </a:r>
          </a:p>
          <a:p>
            <a:endParaRPr lang="en-US" dirty="0"/>
          </a:p>
        </p:txBody>
      </p:sp>
      <p:sp>
        <p:nvSpPr>
          <p:cNvPr id="3" name="Slide Number Placeholder 2"/>
          <p:cNvSpPr>
            <a:spLocks noGrp="1"/>
          </p:cNvSpPr>
          <p:nvPr>
            <p:ph type="sldNum" sz="quarter" idx="12"/>
          </p:nvPr>
        </p:nvSpPr>
        <p:spPr/>
        <p:txBody>
          <a:bodyPr/>
          <a:lstStyle/>
          <a:p>
            <a:pPr>
              <a:defRPr/>
            </a:pPr>
            <a:fld id="{704D3358-FF23-427F-9516-4BC51019D50F}" type="slidenum">
              <a:rPr lang="en-US" altLang="en-US" smtClean="0"/>
              <a:pPr>
                <a:defRPr/>
              </a:pPr>
              <a:t>19</a:t>
            </a:fld>
            <a:endParaRPr lang="en-US" altLang="en-US"/>
          </a:p>
        </p:txBody>
      </p:sp>
      <p:sp>
        <p:nvSpPr>
          <p:cNvPr id="4" name="Title 3"/>
          <p:cNvSpPr>
            <a:spLocks noGrp="1"/>
          </p:cNvSpPr>
          <p:nvPr>
            <p:ph type="title"/>
          </p:nvPr>
        </p:nvSpPr>
        <p:spPr/>
        <p:txBody>
          <a:bodyPr>
            <a:normAutofit/>
          </a:bodyPr>
          <a:lstStyle/>
          <a:p>
            <a:r>
              <a:rPr lang="en-US" sz="3100" dirty="0" smtClean="0"/>
              <a:t>Criterion A: Technical Soundness of Proposal	Score: 25 points max</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a:xfrm>
            <a:off x="381000" y="1143000"/>
            <a:ext cx="6096000" cy="4987925"/>
          </a:xfrm>
        </p:spPr>
        <p:txBody>
          <a:bodyPr/>
          <a:lstStyle/>
          <a:p>
            <a:endParaRPr lang="en-US" dirty="0" smtClean="0"/>
          </a:p>
          <a:p>
            <a:r>
              <a:rPr lang="en-US" b="1" dirty="0" smtClean="0"/>
              <a:t>Brief Overview of RFA</a:t>
            </a:r>
            <a:endParaRPr lang="en-US" sz="2000" b="1" dirty="0" smtClean="0"/>
          </a:p>
          <a:p>
            <a:r>
              <a:rPr lang="en-US" b="1" dirty="0" smtClean="0"/>
              <a:t>Grant Review Process</a:t>
            </a:r>
          </a:p>
          <a:p>
            <a:r>
              <a:rPr lang="en-US" b="1" dirty="0" smtClean="0"/>
              <a:t>Q &amp; A</a:t>
            </a:r>
          </a:p>
        </p:txBody>
      </p:sp>
      <p:sp>
        <p:nvSpPr>
          <p:cNvPr id="4" name="Slide Number Placeholder 3"/>
          <p:cNvSpPr>
            <a:spLocks noGrp="1"/>
          </p:cNvSpPr>
          <p:nvPr>
            <p:ph type="sldNum" sz="quarter" idx="12"/>
          </p:nvPr>
        </p:nvSpPr>
        <p:spPr/>
        <p:txBody>
          <a:bodyPr/>
          <a:lstStyle/>
          <a:p>
            <a:pPr>
              <a:defRPr/>
            </a:pPr>
            <a:fld id="{C7BD7090-0387-4304-A854-BB8A8C0E835A}" type="slidenum">
              <a:rPr lang="en-US" altLang="en-US" smtClean="0"/>
              <a:pPr>
                <a:defRPr/>
              </a:pPr>
              <a:t>2</a:t>
            </a:fld>
            <a:endParaRPr lang="en-US" altLang="en-US"/>
          </a:p>
        </p:txBody>
      </p:sp>
      <p:sp>
        <p:nvSpPr>
          <p:cNvPr id="34817" name="Title 1"/>
          <p:cNvSpPr>
            <a:spLocks noGrp="1"/>
          </p:cNvSpPr>
          <p:nvPr>
            <p:ph type="title"/>
          </p:nvPr>
        </p:nvSpPr>
        <p:spPr/>
        <p:txBody>
          <a:bodyPr/>
          <a:lstStyle/>
          <a:p>
            <a:r>
              <a:rPr lang="en-US" smtClean="0"/>
              <a:t>TODAY’S AGENDA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0"/>
            <a:r>
              <a:rPr lang="en-US" dirty="0" smtClean="0"/>
              <a:t>Program goals and supporting objectives and activities are clearly defined, measurable, and time specific.</a:t>
            </a:r>
          </a:p>
          <a:p>
            <a:pPr lvl="0"/>
            <a:r>
              <a:rPr lang="en-US" dirty="0" smtClean="0"/>
              <a:t>Work plan clearly details objectives and related activities, program outputs/outcomes, estimated timeline, milestones, and staff responsible. </a:t>
            </a:r>
          </a:p>
          <a:p>
            <a:pPr lvl="0"/>
            <a:r>
              <a:rPr lang="en-US" dirty="0" smtClean="0"/>
              <a:t>Objective tasks/activities include responsible agency/organization and responsible person or staff position.</a:t>
            </a:r>
            <a:r>
              <a:rPr lang="en-US" b="1" dirty="0" smtClean="0"/>
              <a:t> </a:t>
            </a:r>
            <a:endParaRPr lang="en-US" dirty="0" smtClean="0"/>
          </a:p>
          <a:p>
            <a:pPr lvl="0"/>
            <a:r>
              <a:rPr lang="en-US" dirty="0" smtClean="0"/>
              <a:t>Applicant provides an evaluation plan, including ways in which they will measure short- and long-term outputs and outcomes. </a:t>
            </a:r>
          </a:p>
          <a:p>
            <a:endParaRPr lang="en-US" dirty="0"/>
          </a:p>
        </p:txBody>
      </p:sp>
      <p:sp>
        <p:nvSpPr>
          <p:cNvPr id="3" name="Slide Number Placeholder 2"/>
          <p:cNvSpPr>
            <a:spLocks noGrp="1"/>
          </p:cNvSpPr>
          <p:nvPr>
            <p:ph type="sldNum" sz="quarter" idx="12"/>
          </p:nvPr>
        </p:nvSpPr>
        <p:spPr/>
        <p:txBody>
          <a:bodyPr/>
          <a:lstStyle/>
          <a:p>
            <a:pPr>
              <a:defRPr/>
            </a:pPr>
            <a:fld id="{704D3358-FF23-427F-9516-4BC51019D50F}" type="slidenum">
              <a:rPr lang="en-US" altLang="en-US" smtClean="0"/>
              <a:pPr>
                <a:defRPr/>
              </a:pPr>
              <a:t>20</a:t>
            </a:fld>
            <a:endParaRPr lang="en-US" altLang="en-US"/>
          </a:p>
        </p:txBody>
      </p:sp>
      <p:sp>
        <p:nvSpPr>
          <p:cNvPr id="4" name="Title 3"/>
          <p:cNvSpPr>
            <a:spLocks noGrp="1"/>
          </p:cNvSpPr>
          <p:nvPr>
            <p:ph type="title"/>
          </p:nvPr>
        </p:nvSpPr>
        <p:spPr/>
        <p:txBody>
          <a:bodyPr>
            <a:noAutofit/>
          </a:bodyPr>
          <a:lstStyle/>
          <a:p>
            <a:r>
              <a:rPr lang="en-US" sz="2800" dirty="0" smtClean="0"/>
              <a:t>Criterion B: Program Goals, Objectives, and Activities</a:t>
            </a:r>
            <a:br>
              <a:rPr lang="en-US" sz="2800" dirty="0" smtClean="0"/>
            </a:br>
            <a:r>
              <a:rPr lang="en-US" sz="2800" dirty="0" smtClean="0"/>
              <a:t>Score: 25 points max.</a:t>
            </a:r>
            <a:endParaRPr lang="en-US"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lvl="0"/>
            <a:r>
              <a:rPr lang="en-US" dirty="0" smtClean="0"/>
              <a:t>Applicant demonstrates compliance with eligibility requirements.</a:t>
            </a:r>
          </a:p>
          <a:p>
            <a:pPr lvl="0"/>
            <a:r>
              <a:rPr lang="en-US" dirty="0" smtClean="0"/>
              <a:t>Applicant demonstrates qualifications and past experiences to provide services applied for and in serving the target population. Information on prior program evaluations, findings, and changes made as a result should be referenced.</a:t>
            </a:r>
          </a:p>
          <a:p>
            <a:pPr lvl="0"/>
            <a:r>
              <a:rPr lang="en-US" dirty="0" smtClean="0"/>
              <a:t>Applicant demonstrates that the program is using best practices and/or is based on national standards.</a:t>
            </a:r>
          </a:p>
          <a:p>
            <a:pPr lvl="0"/>
            <a:r>
              <a:rPr lang="en-US" dirty="0" smtClean="0"/>
              <a:t>*</a:t>
            </a:r>
            <a:r>
              <a:rPr lang="en-US" b="1" dirty="0" smtClean="0"/>
              <a:t>Applicant demonstrates sufficient staffing for proposed services and its own cultural competency, sensitivity and appropriateness (i.e., racial, ethnic, economic, gender, disability, sexual orientation, etc.) through the qualifications and diversity among its staff.</a:t>
            </a:r>
            <a:r>
              <a:rPr lang="en-US" dirty="0" smtClean="0"/>
              <a:t> </a:t>
            </a:r>
          </a:p>
          <a:p>
            <a:pPr lvl="0"/>
            <a:r>
              <a:rPr lang="en-US" dirty="0" smtClean="0"/>
              <a:t>Applicant demonstrates an established organizational structure and its ability to administer the proposed services or program and, as proposed, function as a Lead Agency through the submission of operational and programmatic staff names and their key positions. Resumes and/or position descriptions for key project staff should be included as an attachment. </a:t>
            </a:r>
            <a:r>
              <a:rPr lang="en-US" b="1" dirty="0" smtClean="0"/>
              <a:t> </a:t>
            </a:r>
            <a:endParaRPr lang="en-US" dirty="0" smtClean="0"/>
          </a:p>
          <a:p>
            <a:pPr lvl="0"/>
            <a:r>
              <a:rPr lang="en-US" dirty="0" smtClean="0"/>
              <a:t>Applicant demonstrates sound fiscal management through a description of grant monitoring activities and systems, disbursement of grant funds to partners (if relevant), and the submission of the Lead Agency’s annual audits (2 years), financial statements, and/or cash flow documents (2014 and year-to-date 2015). </a:t>
            </a:r>
          </a:p>
          <a:p>
            <a:pPr lvl="0"/>
            <a:r>
              <a:rPr lang="en-US" dirty="0" smtClean="0"/>
              <a:t>Applicant presents a fundraising plan that details how the program will be sustained over time. </a:t>
            </a:r>
          </a:p>
          <a:p>
            <a:endParaRPr lang="en-US" dirty="0"/>
          </a:p>
        </p:txBody>
      </p:sp>
      <p:sp>
        <p:nvSpPr>
          <p:cNvPr id="3" name="Slide Number Placeholder 2"/>
          <p:cNvSpPr>
            <a:spLocks noGrp="1"/>
          </p:cNvSpPr>
          <p:nvPr>
            <p:ph type="sldNum" sz="quarter" idx="12"/>
          </p:nvPr>
        </p:nvSpPr>
        <p:spPr/>
        <p:txBody>
          <a:bodyPr/>
          <a:lstStyle/>
          <a:p>
            <a:pPr>
              <a:defRPr/>
            </a:pPr>
            <a:fld id="{704D3358-FF23-427F-9516-4BC51019D50F}" type="slidenum">
              <a:rPr lang="en-US" altLang="en-US" smtClean="0"/>
              <a:pPr>
                <a:defRPr/>
              </a:pPr>
              <a:t>21</a:t>
            </a:fld>
            <a:endParaRPr lang="en-US" altLang="en-US"/>
          </a:p>
        </p:txBody>
      </p:sp>
      <p:sp>
        <p:nvSpPr>
          <p:cNvPr id="4" name="Title 3"/>
          <p:cNvSpPr>
            <a:spLocks noGrp="1"/>
          </p:cNvSpPr>
          <p:nvPr>
            <p:ph type="title"/>
          </p:nvPr>
        </p:nvSpPr>
        <p:spPr/>
        <p:txBody>
          <a:bodyPr>
            <a:noAutofit/>
          </a:bodyPr>
          <a:lstStyle/>
          <a:p>
            <a:r>
              <a:rPr lang="en-US" sz="2800" dirty="0" smtClean="0"/>
              <a:t>Criterion C: Organizational Capability and Relevant Experience Score: 35 points max.</a:t>
            </a:r>
            <a:endParaRPr lang="en-US"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dirty="0" smtClean="0"/>
              <a:t>Applicant’s budget with justification is reasonable and realistic to achieve stated goals and objectives.</a:t>
            </a:r>
          </a:p>
          <a:p>
            <a:pPr lvl="0"/>
            <a:r>
              <a:rPr lang="en-US" dirty="0" smtClean="0"/>
              <a:t>Agency must demonstrate financial stability, as evidenced by statement/attestation that salaries and taxes are current and that debts payments do not exceed 90 days, etc. </a:t>
            </a:r>
          </a:p>
          <a:p>
            <a:endParaRPr lang="en-US" dirty="0"/>
          </a:p>
        </p:txBody>
      </p:sp>
      <p:sp>
        <p:nvSpPr>
          <p:cNvPr id="3" name="Slide Number Placeholder 2"/>
          <p:cNvSpPr>
            <a:spLocks noGrp="1"/>
          </p:cNvSpPr>
          <p:nvPr>
            <p:ph type="sldNum" sz="quarter" idx="12"/>
          </p:nvPr>
        </p:nvSpPr>
        <p:spPr/>
        <p:txBody>
          <a:bodyPr/>
          <a:lstStyle/>
          <a:p>
            <a:pPr>
              <a:defRPr/>
            </a:pPr>
            <a:fld id="{704D3358-FF23-427F-9516-4BC51019D50F}" type="slidenum">
              <a:rPr lang="en-US" altLang="en-US" smtClean="0"/>
              <a:pPr>
                <a:defRPr/>
              </a:pPr>
              <a:t>22</a:t>
            </a:fld>
            <a:endParaRPr lang="en-US" altLang="en-US"/>
          </a:p>
        </p:txBody>
      </p:sp>
      <p:sp>
        <p:nvSpPr>
          <p:cNvPr id="4" name="Title 3"/>
          <p:cNvSpPr>
            <a:spLocks noGrp="1"/>
          </p:cNvSpPr>
          <p:nvPr>
            <p:ph type="title"/>
          </p:nvPr>
        </p:nvSpPr>
        <p:spPr/>
        <p:txBody>
          <a:bodyPr>
            <a:noAutofit/>
          </a:bodyPr>
          <a:lstStyle/>
          <a:p>
            <a:r>
              <a:rPr lang="en-US" sz="2800" dirty="0" smtClean="0"/>
              <a:t>Criterion D: Sound Fiscal Management and Budget  </a:t>
            </a:r>
            <a:br>
              <a:rPr lang="en-US" sz="2800" dirty="0" smtClean="0"/>
            </a:br>
            <a:r>
              <a:rPr lang="en-US" sz="2800" dirty="0" smtClean="0"/>
              <a:t>Score:15 points max.</a:t>
            </a:r>
            <a:endParaRPr lang="en-US"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idx="1"/>
          </p:nvPr>
        </p:nvSpPr>
        <p:spPr>
          <a:xfrm>
            <a:off x="381000" y="1752600"/>
            <a:ext cx="8229600" cy="4800600"/>
          </a:xfrm>
        </p:spPr>
        <p:txBody>
          <a:bodyPr/>
          <a:lstStyle/>
          <a:p>
            <a:pPr eaLnBrk="1" hangingPunct="1">
              <a:lnSpc>
                <a:spcPct val="90000"/>
              </a:lnSpc>
            </a:pPr>
            <a:r>
              <a:rPr lang="en-US" b="1" dirty="0" smtClean="0"/>
              <a:t>Definitions:</a:t>
            </a:r>
          </a:p>
          <a:p>
            <a:pPr lvl="1" eaLnBrk="1" hangingPunct="1">
              <a:lnSpc>
                <a:spcPct val="90000"/>
              </a:lnSpc>
            </a:pPr>
            <a:r>
              <a:rPr lang="en-US" sz="2200" b="1" dirty="0" smtClean="0"/>
              <a:t>Program Outputs </a:t>
            </a:r>
            <a:r>
              <a:rPr lang="en-US" sz="2200" dirty="0" smtClean="0"/>
              <a:t>– productivity or production based on program activities</a:t>
            </a:r>
          </a:p>
          <a:p>
            <a:pPr lvl="1" eaLnBrk="1" hangingPunct="1">
              <a:lnSpc>
                <a:spcPct val="90000"/>
              </a:lnSpc>
            </a:pPr>
            <a:r>
              <a:rPr lang="en-US" sz="2200" b="1" dirty="0" smtClean="0"/>
              <a:t>Program Outcomes </a:t>
            </a:r>
            <a:r>
              <a:rPr lang="en-US" sz="2200" dirty="0" smtClean="0"/>
              <a:t>– effects or results from activities performed as a requirement of a program</a:t>
            </a:r>
          </a:p>
          <a:p>
            <a:pPr lvl="1" eaLnBrk="1" hangingPunct="1">
              <a:lnSpc>
                <a:spcPct val="90000"/>
              </a:lnSpc>
            </a:pPr>
            <a:r>
              <a:rPr lang="en-US" sz="2200" b="1" dirty="0" smtClean="0"/>
              <a:t>Budget Justification </a:t>
            </a:r>
            <a:r>
              <a:rPr lang="en-US" sz="2200" dirty="0" smtClean="0"/>
              <a:t>– detailed explanation for the requested funds </a:t>
            </a:r>
          </a:p>
          <a:p>
            <a:pPr lvl="2" eaLnBrk="1" hangingPunct="1">
              <a:lnSpc>
                <a:spcPct val="90000"/>
              </a:lnSpc>
            </a:pPr>
            <a:r>
              <a:rPr lang="en-US" sz="2000" dirty="0" smtClean="0"/>
              <a:t>Personnel: name, title, # of hours, hourly rate, % of time</a:t>
            </a:r>
          </a:p>
          <a:p>
            <a:pPr lvl="2" eaLnBrk="1" hangingPunct="1">
              <a:lnSpc>
                <a:spcPct val="90000"/>
              </a:lnSpc>
            </a:pPr>
            <a:r>
              <a:rPr lang="en-US" sz="2000" dirty="0" smtClean="0"/>
              <a:t>Fringe Benefits: percentage and total based on positions</a:t>
            </a:r>
          </a:p>
          <a:p>
            <a:pPr lvl="2" eaLnBrk="1" hangingPunct="1">
              <a:lnSpc>
                <a:spcPct val="90000"/>
              </a:lnSpc>
            </a:pPr>
            <a:r>
              <a:rPr lang="en-US" sz="2000" dirty="0" smtClean="0"/>
              <a:t>Non-Personnel: List item, unit cost and unit number</a:t>
            </a:r>
          </a:p>
          <a:p>
            <a:pPr lvl="3" eaLnBrk="1" hangingPunct="1">
              <a:lnSpc>
                <a:spcPct val="90000"/>
              </a:lnSpc>
              <a:buFont typeface="Wingdings" pitchFamily="2" charset="2"/>
              <a:buNone/>
            </a:pPr>
            <a:r>
              <a:rPr lang="en-US" sz="1800" dirty="0" smtClean="0"/>
              <a:t>(see attached example)</a:t>
            </a:r>
          </a:p>
          <a:p>
            <a:pPr lvl="1" eaLnBrk="1" hangingPunct="1">
              <a:lnSpc>
                <a:spcPct val="90000"/>
              </a:lnSpc>
            </a:pPr>
            <a:r>
              <a:rPr lang="en-US" sz="2200" b="1" dirty="0" smtClean="0"/>
              <a:t>Agency Qualifications </a:t>
            </a:r>
            <a:r>
              <a:rPr lang="en-US" sz="2200" dirty="0" smtClean="0"/>
              <a:t>– documentation of experience and/or program design and outcome.  </a:t>
            </a:r>
          </a:p>
        </p:txBody>
      </p:sp>
      <p:sp>
        <p:nvSpPr>
          <p:cNvPr id="6" name="Slide Number Placeholder 5"/>
          <p:cNvSpPr>
            <a:spLocks noGrp="1"/>
          </p:cNvSpPr>
          <p:nvPr>
            <p:ph type="sldNum" sz="quarter" idx="12"/>
          </p:nvPr>
        </p:nvSpPr>
        <p:spPr/>
        <p:txBody>
          <a:bodyPr/>
          <a:lstStyle/>
          <a:p>
            <a:pPr>
              <a:defRPr/>
            </a:pPr>
            <a:fld id="{21665761-8595-43BB-A73D-73FCD0B68AC3}" type="slidenum">
              <a:rPr lang="en-US" altLang="en-US"/>
              <a:pPr>
                <a:defRPr/>
              </a:pPr>
              <a:t>23</a:t>
            </a:fld>
            <a:endParaRPr lang="en-US" altLang="en-US"/>
          </a:p>
        </p:txBody>
      </p:sp>
      <p:sp>
        <p:nvSpPr>
          <p:cNvPr id="52226" name="Rectangle 2"/>
          <p:cNvSpPr>
            <a:spLocks noGrp="1" noChangeArrowheads="1"/>
          </p:cNvSpPr>
          <p:nvPr>
            <p:ph type="title"/>
          </p:nvPr>
        </p:nvSpPr>
        <p:spPr/>
        <p:txBody>
          <a:bodyPr>
            <a:normAutofit/>
          </a:bodyPr>
          <a:lstStyle/>
          <a:p>
            <a:pPr algn="ctr"/>
            <a:r>
              <a:rPr lang="en-US" sz="4000" dirty="0" smtClean="0"/>
              <a:t>Grant Review Process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idx="1"/>
          </p:nvPr>
        </p:nvSpPr>
        <p:spPr>
          <a:xfrm>
            <a:off x="381000" y="1524000"/>
            <a:ext cx="8229600" cy="4683125"/>
          </a:xfrm>
        </p:spPr>
        <p:txBody>
          <a:bodyPr/>
          <a:lstStyle/>
          <a:p>
            <a:pPr eaLnBrk="1" hangingPunct="1">
              <a:lnSpc>
                <a:spcPct val="90000"/>
              </a:lnSpc>
            </a:pPr>
            <a:r>
              <a:rPr lang="en-US" b="1" dirty="0" smtClean="0"/>
              <a:t>Definitions:</a:t>
            </a:r>
          </a:p>
          <a:p>
            <a:pPr eaLnBrk="1" hangingPunct="1">
              <a:lnSpc>
                <a:spcPct val="90000"/>
              </a:lnSpc>
              <a:buNone/>
            </a:pPr>
            <a:endParaRPr lang="en-US" b="1" dirty="0" smtClean="0"/>
          </a:p>
          <a:p>
            <a:r>
              <a:rPr lang="en-US" sz="2400" b="1" dirty="0" smtClean="0"/>
              <a:t>What are indirect costs?</a:t>
            </a:r>
          </a:p>
          <a:p>
            <a:pPr lvl="1"/>
            <a:r>
              <a:rPr lang="en-US" sz="1600" dirty="0" smtClean="0"/>
              <a:t>“Indirect costs represent the expenses of doing business that are not readily identified with a particular grant, contract, project function or activity, but are necessary for the general operation of the organization and the conduct of activities it performs. In theory, costs like heat, light, accounting and personnel might be charged directly if little meters could record minutes in a cross-cutting manner. Practical difficulties preclude such an approach. Therefore, cost allocation plans or indirect cost rates are used to distribute those costs to benefiting revenue sources.”</a:t>
            </a:r>
          </a:p>
          <a:p>
            <a:pPr lvl="1"/>
            <a:r>
              <a:rPr lang="en-US" sz="1200" dirty="0" smtClean="0">
                <a:solidFill>
                  <a:srgbClr val="00B0F0"/>
                </a:solidFill>
              </a:rPr>
              <a:t>Source: U.S. Department of Education - </a:t>
            </a:r>
            <a:r>
              <a:rPr lang="en-US" sz="1200" dirty="0" smtClean="0">
                <a:solidFill>
                  <a:srgbClr val="00B0F0"/>
                </a:solidFill>
                <a:hlinkClick r:id="rId2"/>
              </a:rPr>
              <a:t>http://www.ed.gov/about/offices/list/ocfo/intro.html</a:t>
            </a:r>
            <a:r>
              <a:rPr lang="en-US" sz="1200" dirty="0" smtClean="0">
                <a:solidFill>
                  <a:srgbClr val="00B0F0"/>
                </a:solidFill>
              </a:rPr>
              <a:t> </a:t>
            </a:r>
            <a:endParaRPr lang="en-US" sz="1200" dirty="0">
              <a:solidFill>
                <a:srgbClr val="00B0F0"/>
              </a:solidFill>
            </a:endParaRPr>
          </a:p>
        </p:txBody>
      </p:sp>
      <p:sp>
        <p:nvSpPr>
          <p:cNvPr id="6" name="Slide Number Placeholder 5"/>
          <p:cNvSpPr>
            <a:spLocks noGrp="1"/>
          </p:cNvSpPr>
          <p:nvPr>
            <p:ph type="sldNum" sz="quarter" idx="12"/>
          </p:nvPr>
        </p:nvSpPr>
        <p:spPr/>
        <p:txBody>
          <a:bodyPr/>
          <a:lstStyle/>
          <a:p>
            <a:pPr>
              <a:defRPr/>
            </a:pPr>
            <a:fld id="{21665761-8595-43BB-A73D-73FCD0B68AC3}" type="slidenum">
              <a:rPr lang="en-US" altLang="en-US"/>
              <a:pPr>
                <a:defRPr/>
              </a:pPr>
              <a:t>24</a:t>
            </a:fld>
            <a:endParaRPr lang="en-US" altLang="en-US"/>
          </a:p>
        </p:txBody>
      </p:sp>
      <p:sp>
        <p:nvSpPr>
          <p:cNvPr id="52226" name="Rectangle 2"/>
          <p:cNvSpPr>
            <a:spLocks noGrp="1" noChangeArrowheads="1"/>
          </p:cNvSpPr>
          <p:nvPr>
            <p:ph type="title"/>
          </p:nvPr>
        </p:nvSpPr>
        <p:spPr/>
        <p:txBody>
          <a:bodyPr>
            <a:normAutofit/>
          </a:bodyPr>
          <a:lstStyle/>
          <a:p>
            <a:pPr algn="ctr"/>
            <a:r>
              <a:rPr lang="en-US" sz="4000" dirty="0" smtClean="0"/>
              <a:t>Grant Review Process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pPr algn="ctr"/>
            <a:r>
              <a:rPr lang="en-US" dirty="0" smtClean="0">
                <a:latin typeface="Garamond" pitchFamily="18" charset="0"/>
              </a:rPr>
              <a:t>Questions </a:t>
            </a:r>
            <a:br>
              <a:rPr lang="en-US" dirty="0" smtClean="0">
                <a:latin typeface="Garamond" pitchFamily="18" charset="0"/>
              </a:rPr>
            </a:br>
            <a:r>
              <a:rPr lang="en-US" dirty="0" smtClean="0">
                <a:latin typeface="Garamond" pitchFamily="18" charset="0"/>
              </a:rPr>
              <a:t>&amp; </a:t>
            </a:r>
            <a:br>
              <a:rPr lang="en-US" dirty="0" smtClean="0">
                <a:latin typeface="Garamond" pitchFamily="18" charset="0"/>
              </a:rPr>
            </a:br>
            <a:r>
              <a:rPr lang="en-US" dirty="0" smtClean="0">
                <a:latin typeface="Garamond" pitchFamily="18" charset="0"/>
              </a:rPr>
              <a:t>Answers</a:t>
            </a:r>
            <a:br>
              <a:rPr lang="en-US" dirty="0" smtClean="0">
                <a:latin typeface="Garamond" pitchFamily="18" charset="0"/>
              </a:rPr>
            </a:br>
            <a:endParaRPr lang="en-US" dirty="0"/>
          </a:p>
        </p:txBody>
      </p:sp>
      <p:sp>
        <p:nvSpPr>
          <p:cNvPr id="7" name="Slide Number Placeholder 5"/>
          <p:cNvSpPr>
            <a:spLocks noGrp="1"/>
          </p:cNvSpPr>
          <p:nvPr>
            <p:ph type="sldNum" sz="quarter" idx="12"/>
          </p:nvPr>
        </p:nvSpPr>
        <p:spPr/>
        <p:txBody>
          <a:bodyPr/>
          <a:lstStyle/>
          <a:p>
            <a:pPr>
              <a:defRPr/>
            </a:pPr>
            <a:fld id="{F9AB6A5A-5E17-442A-9B5D-94F3A276F0F3}" type="slidenum">
              <a:rPr lang="en-US" altLang="en-US"/>
              <a:pPr>
                <a:defRPr/>
              </a:pPr>
              <a:t>25</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idx="1"/>
          </p:nvPr>
        </p:nvSpPr>
        <p:spPr>
          <a:xfrm>
            <a:off x="457200" y="1676400"/>
            <a:ext cx="7162800" cy="4530725"/>
          </a:xfrm>
        </p:spPr>
        <p:txBody>
          <a:bodyPr/>
          <a:lstStyle/>
          <a:p>
            <a:pPr eaLnBrk="1" hangingPunct="1">
              <a:lnSpc>
                <a:spcPct val="80000"/>
              </a:lnSpc>
              <a:buFont typeface="Wingdings" pitchFamily="2" charset="2"/>
              <a:buNone/>
            </a:pPr>
            <a:endParaRPr lang="en-US" sz="2900" dirty="0" smtClean="0"/>
          </a:p>
          <a:p>
            <a:pPr eaLnBrk="1" hangingPunct="1">
              <a:lnSpc>
                <a:spcPct val="80000"/>
              </a:lnSpc>
            </a:pPr>
            <a:r>
              <a:rPr lang="en-US" sz="2500" dirty="0" smtClean="0"/>
              <a:t>Broad scope</a:t>
            </a:r>
          </a:p>
          <a:p>
            <a:pPr eaLnBrk="1" hangingPunct="1">
              <a:lnSpc>
                <a:spcPct val="80000"/>
              </a:lnSpc>
            </a:pPr>
            <a:endParaRPr lang="en-US" sz="2500" dirty="0" smtClean="0"/>
          </a:p>
          <a:p>
            <a:pPr eaLnBrk="1" hangingPunct="1">
              <a:lnSpc>
                <a:spcPct val="80000"/>
              </a:lnSpc>
            </a:pPr>
            <a:r>
              <a:rPr lang="en-US" sz="2500" dirty="0" smtClean="0"/>
              <a:t>Designed to address more needs within the District’s Latino community</a:t>
            </a:r>
          </a:p>
        </p:txBody>
      </p:sp>
      <p:sp>
        <p:nvSpPr>
          <p:cNvPr id="6" name="Slide Number Placeholder 5"/>
          <p:cNvSpPr>
            <a:spLocks noGrp="1"/>
          </p:cNvSpPr>
          <p:nvPr>
            <p:ph type="sldNum" sz="quarter" idx="12"/>
          </p:nvPr>
        </p:nvSpPr>
        <p:spPr/>
        <p:txBody>
          <a:bodyPr/>
          <a:lstStyle/>
          <a:p>
            <a:pPr>
              <a:defRPr/>
            </a:pPr>
            <a:fld id="{F7CFFB8F-75B7-4ED3-BC7C-5680FB4C80AB}" type="slidenum">
              <a:rPr lang="en-US" altLang="en-US"/>
              <a:pPr>
                <a:defRPr/>
              </a:pPr>
              <a:t>3</a:t>
            </a:fld>
            <a:endParaRPr lang="en-US" altLang="en-US"/>
          </a:p>
        </p:txBody>
      </p:sp>
      <p:sp>
        <p:nvSpPr>
          <p:cNvPr id="36867" name="Rectangle 4"/>
          <p:cNvSpPr>
            <a:spLocks noGrp="1" noChangeArrowheads="1"/>
          </p:cNvSpPr>
          <p:nvPr>
            <p:ph type="title"/>
          </p:nvPr>
        </p:nvSpPr>
        <p:spPr>
          <a:xfrm>
            <a:off x="457200" y="277813"/>
            <a:ext cx="8229600" cy="1246187"/>
          </a:xfrm>
        </p:spPr>
        <p:txBody>
          <a:bodyPr>
            <a:normAutofit fontScale="90000"/>
          </a:bodyPr>
          <a:lstStyle/>
          <a:p>
            <a:pPr eaLnBrk="1" hangingPunct="1"/>
            <a:r>
              <a:rPr lang="en-US" sz="4000" smtClean="0"/>
              <a:t>Latino Community Development Grant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a:xfrm>
            <a:off x="304800" y="1524000"/>
            <a:ext cx="8229600" cy="4530725"/>
          </a:xfrm>
        </p:spPr>
        <p:txBody>
          <a:bodyPr/>
          <a:lstStyle/>
          <a:p>
            <a:pPr eaLnBrk="1" hangingPunct="1">
              <a:lnSpc>
                <a:spcPct val="90000"/>
              </a:lnSpc>
              <a:buFont typeface="Wingdings" pitchFamily="2" charset="2"/>
              <a:buNone/>
            </a:pPr>
            <a:r>
              <a:rPr lang="en-US" b="1" dirty="0" smtClean="0"/>
              <a:t>The District’s objectives include:</a:t>
            </a:r>
            <a:r>
              <a:rPr lang="en-US" sz="2500" dirty="0" smtClean="0"/>
              <a:t> </a:t>
            </a:r>
          </a:p>
          <a:p>
            <a:pPr eaLnBrk="1" hangingPunct="1">
              <a:lnSpc>
                <a:spcPct val="90000"/>
              </a:lnSpc>
              <a:buFont typeface="Wingdings" pitchFamily="2" charset="2"/>
              <a:buNone/>
            </a:pPr>
            <a:endParaRPr lang="en-US" sz="2000" dirty="0" smtClean="0"/>
          </a:p>
          <a:p>
            <a:pPr>
              <a:lnSpc>
                <a:spcPct val="80000"/>
              </a:lnSpc>
            </a:pPr>
            <a:r>
              <a:rPr lang="en-US" sz="2000" dirty="0" smtClean="0"/>
              <a:t>Provision of culturally and linguistically competent services that:</a:t>
            </a:r>
          </a:p>
          <a:p>
            <a:pPr>
              <a:lnSpc>
                <a:spcPct val="80000"/>
              </a:lnSpc>
              <a:buNone/>
            </a:pPr>
            <a:endParaRPr lang="en-US" sz="2000" dirty="0" smtClean="0"/>
          </a:p>
          <a:p>
            <a:pPr lvl="1">
              <a:lnSpc>
                <a:spcPct val="80000"/>
              </a:lnSpc>
            </a:pPr>
            <a:r>
              <a:rPr lang="en-US" sz="2000" dirty="0" smtClean="0"/>
              <a:t>increase low-income Latino immigrant’s capacity for independence and assimilation into the general community.</a:t>
            </a:r>
          </a:p>
          <a:p>
            <a:pPr>
              <a:lnSpc>
                <a:spcPct val="80000"/>
              </a:lnSpc>
            </a:pPr>
            <a:endParaRPr lang="en-US" sz="2000" dirty="0" smtClean="0"/>
          </a:p>
          <a:p>
            <a:pPr lvl="1">
              <a:lnSpc>
                <a:spcPct val="80000"/>
              </a:lnSpc>
            </a:pPr>
            <a:r>
              <a:rPr lang="en-US" sz="2000" dirty="0" smtClean="0"/>
              <a:t>assist Latinos achieve greater success in academics or the labor market.</a:t>
            </a:r>
          </a:p>
          <a:p>
            <a:pPr>
              <a:lnSpc>
                <a:spcPct val="80000"/>
              </a:lnSpc>
              <a:buFont typeface="Wingdings" pitchFamily="2" charset="2"/>
              <a:buNone/>
            </a:pPr>
            <a:r>
              <a:rPr lang="en-US" sz="2000" dirty="0" smtClean="0"/>
              <a:t> </a:t>
            </a:r>
          </a:p>
          <a:p>
            <a:pPr lvl="1">
              <a:lnSpc>
                <a:spcPct val="80000"/>
              </a:lnSpc>
            </a:pPr>
            <a:r>
              <a:rPr lang="en-US" sz="2000" dirty="0" smtClean="0"/>
              <a:t>increase the population’s knowledge of critical issues (e.g., civil rights, public safety, and/or social services).</a:t>
            </a:r>
          </a:p>
          <a:p>
            <a:pPr>
              <a:lnSpc>
                <a:spcPct val="80000"/>
              </a:lnSpc>
              <a:buFont typeface="Wingdings" pitchFamily="2" charset="2"/>
              <a:buNone/>
            </a:pPr>
            <a:r>
              <a:rPr lang="en-US" sz="1900" dirty="0" smtClean="0"/>
              <a:t> </a:t>
            </a:r>
          </a:p>
        </p:txBody>
      </p:sp>
      <p:sp>
        <p:nvSpPr>
          <p:cNvPr id="6" name="Slide Number Placeholder 5"/>
          <p:cNvSpPr>
            <a:spLocks noGrp="1"/>
          </p:cNvSpPr>
          <p:nvPr>
            <p:ph type="sldNum" sz="quarter" idx="12"/>
          </p:nvPr>
        </p:nvSpPr>
        <p:spPr/>
        <p:txBody>
          <a:bodyPr/>
          <a:lstStyle/>
          <a:p>
            <a:pPr>
              <a:defRPr/>
            </a:pPr>
            <a:fld id="{F3F0A0B6-4536-4669-A2EE-4AD227011193}" type="slidenum">
              <a:rPr lang="en-US" altLang="en-US"/>
              <a:pPr>
                <a:defRPr/>
              </a:pPr>
              <a:t>4</a:t>
            </a:fld>
            <a:endParaRPr lang="en-US" altLang="en-US" dirty="0"/>
          </a:p>
        </p:txBody>
      </p:sp>
      <p:sp>
        <p:nvSpPr>
          <p:cNvPr id="37890" name="Rectangle 2"/>
          <p:cNvSpPr>
            <a:spLocks noGrp="1" noChangeArrowheads="1"/>
          </p:cNvSpPr>
          <p:nvPr>
            <p:ph type="title"/>
          </p:nvPr>
        </p:nvSpPr>
        <p:spPr>
          <a:xfrm>
            <a:off x="457200" y="381000"/>
            <a:ext cx="8458200" cy="1066800"/>
          </a:xfrm>
        </p:spPr>
        <p:txBody>
          <a:bodyPr>
            <a:normAutofit fontScale="90000"/>
          </a:bodyPr>
          <a:lstStyle/>
          <a:p>
            <a:pPr eaLnBrk="1" hangingPunct="1"/>
            <a:r>
              <a:rPr lang="en-US" sz="4000" dirty="0" smtClean="0"/>
              <a:t>Latino Community Development Grant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457200" y="990600"/>
            <a:ext cx="8229600" cy="3352800"/>
          </a:xfrm>
        </p:spPr>
        <p:txBody>
          <a:bodyPr numCol="1" anchor="ctr"/>
          <a:lstStyle/>
          <a:p>
            <a:pPr algn="ctr" eaLnBrk="1" hangingPunct="1">
              <a:lnSpc>
                <a:spcPct val="80000"/>
              </a:lnSpc>
              <a:buFont typeface="Wingdings" pitchFamily="2" charset="2"/>
              <a:buNone/>
            </a:pPr>
            <a:r>
              <a:rPr lang="en-US" b="1" dirty="0" smtClean="0"/>
              <a:t>Program Scope</a:t>
            </a:r>
          </a:p>
          <a:p>
            <a:pPr eaLnBrk="1" hangingPunct="1">
              <a:lnSpc>
                <a:spcPct val="80000"/>
              </a:lnSpc>
              <a:buFont typeface="Wingdings" pitchFamily="2" charset="2"/>
              <a:buNone/>
            </a:pPr>
            <a:endParaRPr lang="en-US" sz="2000" b="1" dirty="0" smtClean="0"/>
          </a:p>
          <a:p>
            <a:pPr eaLnBrk="1" hangingPunct="1">
              <a:lnSpc>
                <a:spcPct val="80000"/>
              </a:lnSpc>
            </a:pPr>
            <a:r>
              <a:rPr lang="en-US" sz="2000" dirty="0" smtClean="0"/>
              <a:t>For </a:t>
            </a:r>
            <a:r>
              <a:rPr lang="en-US" sz="2000" b="1" u="sng" dirty="0" smtClean="0"/>
              <a:t>existing</a:t>
            </a:r>
            <a:r>
              <a:rPr lang="en-US" sz="2000" dirty="0" smtClean="0"/>
              <a:t> services targeting the Latino population in the District of Columbia.</a:t>
            </a:r>
          </a:p>
          <a:p>
            <a:pPr eaLnBrk="1" hangingPunct="1">
              <a:lnSpc>
                <a:spcPct val="80000"/>
              </a:lnSpc>
            </a:pPr>
            <a:endParaRPr lang="en-US" sz="1200" dirty="0" smtClean="0"/>
          </a:p>
          <a:p>
            <a:pPr eaLnBrk="1" hangingPunct="1">
              <a:lnSpc>
                <a:spcPct val="80000"/>
              </a:lnSpc>
            </a:pPr>
            <a:r>
              <a:rPr lang="en-US" sz="2000" dirty="0" smtClean="0"/>
              <a:t>Targeted to the general Latino population or specific subgroups, such as children, youth, persons with disabilities, adults, etc.</a:t>
            </a:r>
            <a:r>
              <a:rPr lang="en-US" sz="1900" dirty="0" smtClean="0"/>
              <a:t> </a:t>
            </a:r>
          </a:p>
          <a:p>
            <a:pPr eaLnBrk="1" hangingPunct="1">
              <a:lnSpc>
                <a:spcPct val="80000"/>
              </a:lnSpc>
            </a:pPr>
            <a:endParaRPr lang="en-US" sz="900" dirty="0" smtClean="0"/>
          </a:p>
          <a:p>
            <a:pPr eaLnBrk="1" hangingPunct="1">
              <a:lnSpc>
                <a:spcPct val="80000"/>
              </a:lnSpc>
            </a:pPr>
            <a:r>
              <a:rPr lang="en-US" sz="2000" dirty="0" smtClean="0"/>
              <a:t>Award programs that address the following areas:</a:t>
            </a:r>
          </a:p>
          <a:p>
            <a:pPr lvl="1" eaLnBrk="1" hangingPunct="1">
              <a:lnSpc>
                <a:spcPct val="80000"/>
              </a:lnSpc>
            </a:pPr>
            <a:endParaRPr lang="en-US" sz="1600" dirty="0" smtClean="0"/>
          </a:p>
        </p:txBody>
      </p:sp>
      <p:sp>
        <p:nvSpPr>
          <p:cNvPr id="6" name="Slide Number Placeholder 5"/>
          <p:cNvSpPr>
            <a:spLocks noGrp="1"/>
          </p:cNvSpPr>
          <p:nvPr>
            <p:ph type="sldNum" sz="quarter" idx="12"/>
          </p:nvPr>
        </p:nvSpPr>
        <p:spPr/>
        <p:txBody>
          <a:bodyPr/>
          <a:lstStyle/>
          <a:p>
            <a:pPr>
              <a:defRPr/>
            </a:pPr>
            <a:fld id="{114A279F-B809-43AE-8CF2-6A9D1751059E}" type="slidenum">
              <a:rPr lang="en-US" altLang="en-US"/>
              <a:pPr>
                <a:defRPr/>
              </a:pPr>
              <a:t>5</a:t>
            </a:fld>
            <a:endParaRPr lang="en-US" altLang="en-US" dirty="0"/>
          </a:p>
        </p:txBody>
      </p:sp>
      <p:sp>
        <p:nvSpPr>
          <p:cNvPr id="38914" name="Rectangle 2"/>
          <p:cNvSpPr>
            <a:spLocks noGrp="1" noChangeArrowheads="1"/>
          </p:cNvSpPr>
          <p:nvPr>
            <p:ph type="title"/>
          </p:nvPr>
        </p:nvSpPr>
        <p:spPr>
          <a:xfrm>
            <a:off x="457200" y="277813"/>
            <a:ext cx="8229600" cy="865187"/>
          </a:xfrm>
        </p:spPr>
        <p:txBody>
          <a:bodyPr>
            <a:normAutofit fontScale="90000"/>
          </a:bodyPr>
          <a:lstStyle/>
          <a:p>
            <a:pPr eaLnBrk="1" hangingPunct="1"/>
            <a:r>
              <a:rPr lang="en-US" sz="4000" dirty="0" smtClean="0"/>
              <a:t>Latino Community Development Grant</a:t>
            </a:r>
          </a:p>
        </p:txBody>
      </p:sp>
      <p:sp>
        <p:nvSpPr>
          <p:cNvPr id="7" name="TextBox 6"/>
          <p:cNvSpPr txBox="1"/>
          <p:nvPr/>
        </p:nvSpPr>
        <p:spPr>
          <a:xfrm>
            <a:off x="457200" y="3962400"/>
            <a:ext cx="8458200" cy="2723823"/>
          </a:xfrm>
          <a:prstGeom prst="rect">
            <a:avLst/>
          </a:prstGeom>
          <a:noFill/>
        </p:spPr>
        <p:txBody>
          <a:bodyPr wrap="square" numCol="2" rtlCol="0">
            <a:spAutoFit/>
          </a:bodyPr>
          <a:lstStyle/>
          <a:p>
            <a:pPr lvl="1" eaLnBrk="1" hangingPunct="1">
              <a:spcBef>
                <a:spcPts val="600"/>
              </a:spcBef>
              <a:spcAft>
                <a:spcPts val="600"/>
              </a:spcAft>
              <a:buClr>
                <a:schemeClr val="accent1"/>
              </a:buClr>
              <a:buSzPct val="50000"/>
              <a:buFont typeface="Wingdings" pitchFamily="2" charset="2"/>
              <a:buChar char="q"/>
            </a:pPr>
            <a:r>
              <a:rPr lang="en-US" sz="2000" dirty="0" smtClean="0"/>
              <a:t>Education (all ages)</a:t>
            </a:r>
          </a:p>
          <a:p>
            <a:pPr lvl="1" eaLnBrk="1" hangingPunct="1">
              <a:spcBef>
                <a:spcPts val="600"/>
              </a:spcBef>
              <a:spcAft>
                <a:spcPts val="600"/>
              </a:spcAft>
              <a:buClr>
                <a:schemeClr val="accent1"/>
              </a:buClr>
              <a:buSzPct val="50000"/>
              <a:buFont typeface="Wingdings" pitchFamily="2" charset="2"/>
              <a:buChar char="q"/>
            </a:pPr>
            <a:r>
              <a:rPr lang="en-US" sz="2000" dirty="0" smtClean="0"/>
              <a:t>Workforce Development </a:t>
            </a:r>
          </a:p>
          <a:p>
            <a:pPr lvl="1" eaLnBrk="1" hangingPunct="1">
              <a:spcBef>
                <a:spcPts val="600"/>
              </a:spcBef>
              <a:spcAft>
                <a:spcPts val="600"/>
              </a:spcAft>
              <a:buClr>
                <a:schemeClr val="accent1"/>
              </a:buClr>
              <a:buSzPct val="50000"/>
              <a:buFont typeface="Wingdings" pitchFamily="2" charset="2"/>
              <a:buChar char="q"/>
            </a:pPr>
            <a:r>
              <a:rPr lang="en-US" sz="2000" dirty="0" smtClean="0"/>
              <a:t>Economic Development</a:t>
            </a:r>
          </a:p>
          <a:p>
            <a:pPr lvl="1" eaLnBrk="1" hangingPunct="1">
              <a:spcBef>
                <a:spcPts val="600"/>
              </a:spcBef>
              <a:spcAft>
                <a:spcPts val="600"/>
              </a:spcAft>
              <a:buClr>
                <a:schemeClr val="accent1"/>
              </a:buClr>
              <a:buSzPct val="50000"/>
              <a:buFont typeface="Wingdings" pitchFamily="2" charset="2"/>
              <a:buChar char="q"/>
            </a:pPr>
            <a:r>
              <a:rPr lang="en-US" sz="2000" dirty="0" smtClean="0"/>
              <a:t>Housing Services</a:t>
            </a:r>
          </a:p>
          <a:p>
            <a:pPr lvl="1" eaLnBrk="1" hangingPunct="1">
              <a:spcBef>
                <a:spcPts val="600"/>
              </a:spcBef>
              <a:spcAft>
                <a:spcPts val="600"/>
              </a:spcAft>
              <a:buClr>
                <a:schemeClr val="accent1"/>
              </a:buClr>
              <a:buSzPct val="50000"/>
              <a:buFont typeface="Wingdings" pitchFamily="2" charset="2"/>
              <a:buChar char="q"/>
            </a:pPr>
            <a:r>
              <a:rPr lang="en-US" sz="2000" dirty="0" smtClean="0"/>
              <a:t>At- Risk Youth Empowerment</a:t>
            </a:r>
          </a:p>
          <a:p>
            <a:pPr lvl="1" eaLnBrk="1" hangingPunct="1">
              <a:spcBef>
                <a:spcPts val="600"/>
              </a:spcBef>
              <a:spcAft>
                <a:spcPts val="600"/>
              </a:spcAft>
              <a:buClr>
                <a:schemeClr val="accent1"/>
              </a:buClr>
              <a:buSzPct val="50000"/>
            </a:pPr>
            <a:r>
              <a:rPr lang="en-US" sz="1600" dirty="0" smtClean="0"/>
              <a:t>	</a:t>
            </a:r>
          </a:p>
          <a:p>
            <a:pPr lvl="1" eaLnBrk="1" hangingPunct="1">
              <a:spcBef>
                <a:spcPts val="600"/>
              </a:spcBef>
              <a:spcAft>
                <a:spcPts val="600"/>
              </a:spcAft>
              <a:buClr>
                <a:schemeClr val="accent1"/>
              </a:buClr>
              <a:buSzPct val="50000"/>
              <a:buFont typeface="Wingdings" pitchFamily="2" charset="2"/>
              <a:buChar char="q"/>
            </a:pPr>
            <a:r>
              <a:rPr lang="en-US" sz="2000" dirty="0" smtClean="0"/>
              <a:t>Civil Engagement</a:t>
            </a:r>
          </a:p>
          <a:p>
            <a:pPr lvl="1" eaLnBrk="1" hangingPunct="1">
              <a:spcBef>
                <a:spcPts val="600"/>
              </a:spcBef>
              <a:spcAft>
                <a:spcPts val="600"/>
              </a:spcAft>
              <a:buClr>
                <a:schemeClr val="accent1"/>
              </a:buClr>
              <a:buSzPct val="50000"/>
              <a:buFont typeface="Wingdings" pitchFamily="2" charset="2"/>
              <a:buChar char="q"/>
            </a:pPr>
            <a:r>
              <a:rPr lang="en-US" sz="2000" dirty="0" smtClean="0"/>
              <a:t>Legal Services</a:t>
            </a:r>
          </a:p>
          <a:p>
            <a:pPr lvl="1" eaLnBrk="1" hangingPunct="1">
              <a:spcBef>
                <a:spcPts val="600"/>
              </a:spcBef>
              <a:spcAft>
                <a:spcPts val="600"/>
              </a:spcAft>
              <a:buClr>
                <a:schemeClr val="accent1"/>
              </a:buClr>
              <a:buSzPct val="50000"/>
              <a:buFont typeface="Wingdings" pitchFamily="2" charset="2"/>
              <a:buChar char="q"/>
            </a:pPr>
            <a:r>
              <a:rPr lang="en-US" sz="2000" dirty="0" smtClean="0"/>
              <a:t>Crisis Intervention</a:t>
            </a:r>
          </a:p>
          <a:p>
            <a:pPr lvl="1" eaLnBrk="1" hangingPunct="1">
              <a:spcBef>
                <a:spcPts val="600"/>
              </a:spcBef>
              <a:spcAft>
                <a:spcPts val="600"/>
              </a:spcAft>
              <a:buClr>
                <a:schemeClr val="accent1"/>
              </a:buClr>
              <a:buSzPct val="50000"/>
              <a:buFont typeface="Wingdings" pitchFamily="2" charset="2"/>
              <a:buChar char="q"/>
            </a:pPr>
            <a:r>
              <a:rPr lang="en-US" sz="2000" dirty="0" smtClean="0"/>
              <a:t>Arts, Culture and Humanities</a:t>
            </a:r>
          </a:p>
          <a:p>
            <a:pPr lvl="1" eaLnBrk="1" hangingPunct="1">
              <a:spcBef>
                <a:spcPts val="600"/>
              </a:spcBef>
              <a:spcAft>
                <a:spcPts val="600"/>
              </a:spcAft>
              <a:buClr>
                <a:schemeClr val="accent1"/>
              </a:buClr>
              <a:buSzPct val="50000"/>
              <a:buFont typeface="Wingdings" pitchFamily="2" charset="2"/>
              <a:buChar char="q"/>
            </a:pPr>
            <a:r>
              <a:rPr lang="en-US" sz="2000" dirty="0" smtClean="0"/>
              <a:t>Gang Intervention</a:t>
            </a:r>
          </a:p>
          <a:p>
            <a:pPr lvl="1" eaLnBrk="1" hangingPunct="1">
              <a:lnSpc>
                <a:spcPct val="80000"/>
              </a:lnSpc>
            </a:pPr>
            <a:endParaRPr lang="en-US" sz="1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457200" y="990600"/>
            <a:ext cx="8229600" cy="2057400"/>
          </a:xfrm>
        </p:spPr>
        <p:txBody>
          <a:bodyPr numCol="1" anchor="ctr">
            <a:normAutofit/>
          </a:bodyPr>
          <a:lstStyle/>
          <a:p>
            <a:pPr algn="ctr" eaLnBrk="1" hangingPunct="1">
              <a:lnSpc>
                <a:spcPct val="80000"/>
              </a:lnSpc>
              <a:buFont typeface="Wingdings" pitchFamily="2" charset="2"/>
              <a:buNone/>
            </a:pPr>
            <a:r>
              <a:rPr lang="en-US" b="1" dirty="0" smtClean="0"/>
              <a:t>Budget Scope</a:t>
            </a:r>
          </a:p>
          <a:p>
            <a:pPr eaLnBrk="1" hangingPunct="1">
              <a:lnSpc>
                <a:spcPct val="80000"/>
              </a:lnSpc>
              <a:buFont typeface="Wingdings" pitchFamily="2" charset="2"/>
              <a:buNone/>
            </a:pPr>
            <a:endParaRPr lang="en-US" sz="2000" b="1" dirty="0" smtClean="0"/>
          </a:p>
          <a:p>
            <a:pPr marL="109728" indent="0">
              <a:buNone/>
            </a:pPr>
            <a:r>
              <a:rPr lang="en-US" sz="2000" b="1" dirty="0"/>
              <a:t>Funding priority areas identified for FY 2016 are aligned with Mayor Muriel Bowser’s administration budget priorities:</a:t>
            </a:r>
            <a:endParaRPr lang="en-US" sz="2000" dirty="0"/>
          </a:p>
          <a:p>
            <a:pPr lvl="1" eaLnBrk="1" hangingPunct="1">
              <a:lnSpc>
                <a:spcPct val="80000"/>
              </a:lnSpc>
            </a:pPr>
            <a:endParaRPr lang="en-US" sz="1600" dirty="0" smtClean="0"/>
          </a:p>
        </p:txBody>
      </p:sp>
      <p:sp>
        <p:nvSpPr>
          <p:cNvPr id="6" name="Slide Number Placeholder 5"/>
          <p:cNvSpPr>
            <a:spLocks noGrp="1"/>
          </p:cNvSpPr>
          <p:nvPr>
            <p:ph type="sldNum" sz="quarter" idx="12"/>
          </p:nvPr>
        </p:nvSpPr>
        <p:spPr/>
        <p:txBody>
          <a:bodyPr/>
          <a:lstStyle/>
          <a:p>
            <a:pPr>
              <a:defRPr/>
            </a:pPr>
            <a:fld id="{114A279F-B809-43AE-8CF2-6A9D1751059E}" type="slidenum">
              <a:rPr lang="en-US" altLang="en-US"/>
              <a:pPr>
                <a:defRPr/>
              </a:pPr>
              <a:t>6</a:t>
            </a:fld>
            <a:endParaRPr lang="en-US" altLang="en-US" dirty="0"/>
          </a:p>
        </p:txBody>
      </p:sp>
      <p:sp>
        <p:nvSpPr>
          <p:cNvPr id="38914" name="Rectangle 2"/>
          <p:cNvSpPr>
            <a:spLocks noGrp="1" noChangeArrowheads="1"/>
          </p:cNvSpPr>
          <p:nvPr>
            <p:ph type="title"/>
          </p:nvPr>
        </p:nvSpPr>
        <p:spPr>
          <a:xfrm>
            <a:off x="457200" y="277813"/>
            <a:ext cx="8229600" cy="865187"/>
          </a:xfrm>
        </p:spPr>
        <p:txBody>
          <a:bodyPr>
            <a:normAutofit fontScale="90000"/>
          </a:bodyPr>
          <a:lstStyle/>
          <a:p>
            <a:pPr eaLnBrk="1" hangingPunct="1"/>
            <a:r>
              <a:rPr lang="en-US" sz="4000" dirty="0" smtClean="0"/>
              <a:t>Latino Community Development Grant</a:t>
            </a:r>
          </a:p>
        </p:txBody>
      </p:sp>
      <p:sp>
        <p:nvSpPr>
          <p:cNvPr id="8" name="Rectangle 3"/>
          <p:cNvSpPr txBox="1">
            <a:spLocks noChangeArrowheads="1"/>
          </p:cNvSpPr>
          <p:nvPr/>
        </p:nvSpPr>
        <p:spPr>
          <a:xfrm>
            <a:off x="457200" y="2743200"/>
            <a:ext cx="8229600" cy="2895600"/>
          </a:xfrm>
          <a:prstGeom prst="rect">
            <a:avLst/>
          </a:prstGeom>
        </p:spPr>
        <p:txBody>
          <a:bodyPr vert="horz" numCol="2" anchor="ctr">
            <a:normAutofit fontScale="85000" lnSpcReduction="1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fontAlgn="auto">
              <a:lnSpc>
                <a:spcPct val="160000"/>
              </a:lnSpc>
            </a:pPr>
            <a:r>
              <a:rPr lang="en-US" sz="2600" dirty="0" smtClean="0"/>
              <a:t>Education </a:t>
            </a:r>
          </a:p>
          <a:p>
            <a:pPr fontAlgn="auto">
              <a:lnSpc>
                <a:spcPct val="160000"/>
              </a:lnSpc>
            </a:pPr>
            <a:r>
              <a:rPr lang="en-US" sz="2600" dirty="0" smtClean="0"/>
              <a:t>Jobs &amp; Economic Development </a:t>
            </a:r>
          </a:p>
          <a:p>
            <a:pPr fontAlgn="auto">
              <a:lnSpc>
                <a:spcPct val="160000"/>
              </a:lnSpc>
            </a:pPr>
            <a:r>
              <a:rPr lang="en-US" sz="2600" dirty="0" smtClean="0"/>
              <a:t>Public Safety </a:t>
            </a:r>
          </a:p>
          <a:p>
            <a:pPr fontAlgn="auto">
              <a:lnSpc>
                <a:spcPct val="160000"/>
              </a:lnSpc>
            </a:pPr>
            <a:r>
              <a:rPr lang="en-US" sz="2600" dirty="0" smtClean="0"/>
              <a:t>Housing </a:t>
            </a:r>
          </a:p>
          <a:p>
            <a:pPr fontAlgn="auto">
              <a:lnSpc>
                <a:spcPct val="160000"/>
              </a:lnSpc>
            </a:pPr>
            <a:r>
              <a:rPr lang="en-US" sz="2600" dirty="0" smtClean="0"/>
              <a:t>Transportation </a:t>
            </a:r>
          </a:p>
          <a:p>
            <a:pPr fontAlgn="auto">
              <a:lnSpc>
                <a:spcPct val="160000"/>
              </a:lnSpc>
            </a:pPr>
            <a:r>
              <a:rPr lang="en-US" sz="2600" dirty="0" smtClean="0"/>
              <a:t>Environment </a:t>
            </a:r>
          </a:p>
          <a:p>
            <a:pPr fontAlgn="auto">
              <a:lnSpc>
                <a:spcPct val="160000"/>
              </a:lnSpc>
            </a:pPr>
            <a:r>
              <a:rPr lang="en-US" sz="2600" dirty="0" smtClean="0"/>
              <a:t>Health &amp; Wellness </a:t>
            </a:r>
          </a:p>
          <a:p>
            <a:pPr fontAlgn="auto">
              <a:lnSpc>
                <a:spcPct val="160000"/>
              </a:lnSpc>
            </a:pPr>
            <a:r>
              <a:rPr lang="en-US" sz="2600" dirty="0" smtClean="0"/>
              <a:t>Good Government</a:t>
            </a:r>
          </a:p>
          <a:p>
            <a:pPr fontAlgn="auto">
              <a:lnSpc>
                <a:spcPct val="160000"/>
              </a:lnSpc>
            </a:pPr>
            <a:r>
              <a:rPr lang="en-US" sz="2600" dirty="0" smtClean="0"/>
              <a:t>Arts &amp; Creative Economy </a:t>
            </a:r>
          </a:p>
          <a:p>
            <a:pPr lvl="1" fontAlgn="auto">
              <a:lnSpc>
                <a:spcPct val="80000"/>
              </a:lnSpc>
              <a:spcAft>
                <a:spcPts val="0"/>
              </a:spcAft>
            </a:pPr>
            <a:endParaRPr lang="en-US" sz="1600" dirty="0" smtClean="0"/>
          </a:p>
        </p:txBody>
      </p:sp>
    </p:spTree>
    <p:extLst>
      <p:ext uri="{BB962C8B-B14F-4D97-AF65-F5344CB8AC3E}">
        <p14:creationId xmlns:p14="http://schemas.microsoft.com/office/powerpoint/2010/main" val="15372192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381000" y="1219200"/>
            <a:ext cx="8229600" cy="4530725"/>
          </a:xfrm>
        </p:spPr>
        <p:txBody>
          <a:bodyPr/>
          <a:lstStyle/>
          <a:p>
            <a:pPr algn="ctr" eaLnBrk="1" hangingPunct="1">
              <a:lnSpc>
                <a:spcPct val="90000"/>
              </a:lnSpc>
              <a:buFont typeface="Wingdings" pitchFamily="2" charset="2"/>
              <a:buNone/>
            </a:pPr>
            <a:r>
              <a:rPr lang="en-US" b="1" dirty="0" smtClean="0"/>
              <a:t>Grant Awards and Amounts</a:t>
            </a:r>
          </a:p>
          <a:p>
            <a:pPr eaLnBrk="1" hangingPunct="1">
              <a:lnSpc>
                <a:spcPct val="90000"/>
              </a:lnSpc>
              <a:buFont typeface="Wingdings" pitchFamily="2" charset="2"/>
              <a:buNone/>
            </a:pPr>
            <a:endParaRPr lang="en-US" sz="2000" dirty="0" smtClean="0"/>
          </a:p>
          <a:p>
            <a:pPr eaLnBrk="1" hangingPunct="1">
              <a:lnSpc>
                <a:spcPct val="90000"/>
              </a:lnSpc>
            </a:pPr>
            <a:r>
              <a:rPr lang="en-US" sz="2000" dirty="0" smtClean="0"/>
              <a:t>Total LCDG Program Funds = $1.4 Million</a:t>
            </a:r>
          </a:p>
          <a:p>
            <a:pPr eaLnBrk="1" hangingPunct="1">
              <a:lnSpc>
                <a:spcPct val="90000"/>
              </a:lnSpc>
              <a:buNone/>
            </a:pPr>
            <a:endParaRPr lang="en-US" sz="2000" dirty="0" smtClean="0"/>
          </a:p>
          <a:p>
            <a:pPr eaLnBrk="1" hangingPunct="1">
              <a:lnSpc>
                <a:spcPct val="90000"/>
              </a:lnSpc>
            </a:pPr>
            <a:r>
              <a:rPr lang="en-US" sz="2000" dirty="0" smtClean="0"/>
              <a:t>Award 28-45 grants to successful applicants with current and valid 501 (c) 3 status.</a:t>
            </a:r>
          </a:p>
          <a:p>
            <a:pPr eaLnBrk="1" hangingPunct="1">
              <a:lnSpc>
                <a:spcPct val="90000"/>
              </a:lnSpc>
            </a:pPr>
            <a:endParaRPr lang="en-US" sz="2000" dirty="0" smtClean="0"/>
          </a:p>
          <a:p>
            <a:pPr eaLnBrk="1" hangingPunct="1">
              <a:lnSpc>
                <a:spcPct val="90000"/>
              </a:lnSpc>
            </a:pPr>
            <a:r>
              <a:rPr lang="en-US" sz="2000" b="1" u="sng" dirty="0" smtClean="0"/>
              <a:t>Only one application</a:t>
            </a:r>
            <a:r>
              <a:rPr lang="en-US" sz="2000" b="1" dirty="0" smtClean="0"/>
              <a:t> </a:t>
            </a:r>
            <a:r>
              <a:rPr lang="en-US" sz="2000" dirty="0" smtClean="0"/>
              <a:t>per organization will be accepted.</a:t>
            </a:r>
          </a:p>
          <a:p>
            <a:pPr eaLnBrk="1" hangingPunct="1">
              <a:lnSpc>
                <a:spcPct val="90000"/>
              </a:lnSpc>
            </a:pPr>
            <a:endParaRPr lang="en-US" sz="2000" dirty="0" smtClean="0"/>
          </a:p>
          <a:p>
            <a:pPr eaLnBrk="1" hangingPunct="1">
              <a:lnSpc>
                <a:spcPct val="90000"/>
              </a:lnSpc>
            </a:pPr>
            <a:r>
              <a:rPr lang="en-US" sz="2000" dirty="0" smtClean="0"/>
              <a:t>Grants will be made in amounts of </a:t>
            </a:r>
            <a:r>
              <a:rPr lang="en-US" sz="2000" b="1" u="sng" dirty="0" smtClean="0"/>
              <a:t>up to</a:t>
            </a:r>
            <a:r>
              <a:rPr lang="en-US" sz="2000" b="1" dirty="0" smtClean="0"/>
              <a:t> </a:t>
            </a:r>
            <a:r>
              <a:rPr lang="en-US" sz="2000" dirty="0" smtClean="0"/>
              <a:t>$50,000.00.</a:t>
            </a:r>
          </a:p>
          <a:p>
            <a:pPr eaLnBrk="1" hangingPunct="1">
              <a:lnSpc>
                <a:spcPct val="90000"/>
              </a:lnSpc>
            </a:pPr>
            <a:endParaRPr lang="en-US" sz="2000" dirty="0" smtClean="0"/>
          </a:p>
          <a:p>
            <a:pPr eaLnBrk="1" hangingPunct="1">
              <a:lnSpc>
                <a:spcPct val="90000"/>
              </a:lnSpc>
            </a:pPr>
            <a:r>
              <a:rPr lang="en-US" sz="2000" dirty="0" smtClean="0"/>
              <a:t>Grant period from October 1</a:t>
            </a:r>
            <a:r>
              <a:rPr lang="en-US" sz="2000" baseline="30000" dirty="0" smtClean="0"/>
              <a:t>st</a:t>
            </a:r>
            <a:r>
              <a:rPr lang="en-US" sz="2000" dirty="0" smtClean="0"/>
              <a:t> 2015 to September 30</a:t>
            </a:r>
            <a:r>
              <a:rPr lang="en-US" sz="2000" baseline="30000" dirty="0" smtClean="0"/>
              <a:t>th</a:t>
            </a:r>
            <a:r>
              <a:rPr lang="en-US" sz="2000" dirty="0" smtClean="0"/>
              <a:t> 2016.</a:t>
            </a:r>
          </a:p>
          <a:p>
            <a:pPr eaLnBrk="1" hangingPunct="1">
              <a:lnSpc>
                <a:spcPct val="90000"/>
              </a:lnSpc>
              <a:buNone/>
            </a:pPr>
            <a:endParaRPr lang="en-US" sz="1800" dirty="0" smtClean="0"/>
          </a:p>
        </p:txBody>
      </p:sp>
      <p:sp>
        <p:nvSpPr>
          <p:cNvPr id="6" name="Slide Number Placeholder 5"/>
          <p:cNvSpPr>
            <a:spLocks noGrp="1"/>
          </p:cNvSpPr>
          <p:nvPr>
            <p:ph type="sldNum" sz="quarter" idx="12"/>
          </p:nvPr>
        </p:nvSpPr>
        <p:spPr/>
        <p:txBody>
          <a:bodyPr/>
          <a:lstStyle/>
          <a:p>
            <a:pPr>
              <a:defRPr/>
            </a:pPr>
            <a:fld id="{594F76AA-FD0F-447D-8B2F-2E87209DF6DE}" type="slidenum">
              <a:rPr lang="en-US" altLang="en-US"/>
              <a:pPr>
                <a:defRPr/>
              </a:pPr>
              <a:t>7</a:t>
            </a:fld>
            <a:endParaRPr lang="en-US" altLang="en-US"/>
          </a:p>
        </p:txBody>
      </p:sp>
      <p:sp>
        <p:nvSpPr>
          <p:cNvPr id="41986" name="Rectangle 2"/>
          <p:cNvSpPr>
            <a:spLocks noGrp="1" noChangeArrowheads="1"/>
          </p:cNvSpPr>
          <p:nvPr>
            <p:ph type="title"/>
          </p:nvPr>
        </p:nvSpPr>
        <p:spPr/>
        <p:txBody>
          <a:bodyPr>
            <a:normAutofit/>
          </a:bodyPr>
          <a:lstStyle/>
          <a:p>
            <a:pPr algn="ctr" eaLnBrk="1" hangingPunct="1"/>
            <a:r>
              <a:rPr lang="en-US" sz="3200" dirty="0" smtClean="0"/>
              <a:t>Latino Community Development Grant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a:xfrm>
            <a:off x="381000" y="1371600"/>
            <a:ext cx="8229600" cy="4530725"/>
          </a:xfrm>
        </p:spPr>
        <p:txBody>
          <a:bodyPr/>
          <a:lstStyle/>
          <a:p>
            <a:pPr marL="361950" indent="-361950" algn="ctr" eaLnBrk="1" hangingPunct="1">
              <a:lnSpc>
                <a:spcPct val="90000"/>
              </a:lnSpc>
              <a:buFont typeface="Wingdings" pitchFamily="2" charset="2"/>
              <a:buNone/>
            </a:pPr>
            <a:r>
              <a:rPr lang="en-US" b="1" dirty="0" smtClean="0"/>
              <a:t>Applicant Responsibilities</a:t>
            </a:r>
          </a:p>
          <a:p>
            <a:pPr marL="361950" indent="-361950" eaLnBrk="1" hangingPunct="1">
              <a:lnSpc>
                <a:spcPct val="90000"/>
              </a:lnSpc>
              <a:buFont typeface="Wingdings" pitchFamily="2" charset="2"/>
              <a:buNone/>
            </a:pPr>
            <a:endParaRPr lang="en-US" sz="2000" b="1" dirty="0" smtClean="0"/>
          </a:p>
          <a:p>
            <a:pPr marL="361950" indent="-361950" eaLnBrk="1" hangingPunct="1">
              <a:lnSpc>
                <a:spcPct val="90000"/>
              </a:lnSpc>
            </a:pPr>
            <a:r>
              <a:rPr lang="en-US" sz="2500" dirty="0" smtClean="0"/>
              <a:t>On page 4 of the RFA</a:t>
            </a:r>
          </a:p>
          <a:p>
            <a:pPr marL="361950" indent="-361950" eaLnBrk="1" hangingPunct="1">
              <a:lnSpc>
                <a:spcPct val="90000"/>
              </a:lnSpc>
              <a:buFont typeface="Wingdings" pitchFamily="2" charset="2"/>
              <a:buNone/>
            </a:pPr>
            <a:endParaRPr lang="en-US" sz="2500" dirty="0" smtClean="0"/>
          </a:p>
          <a:p>
            <a:pPr marL="361950" indent="-361950" eaLnBrk="1" hangingPunct="1">
              <a:lnSpc>
                <a:spcPct val="90000"/>
              </a:lnSpc>
            </a:pPr>
            <a:r>
              <a:rPr lang="en-US" sz="2500" dirty="0" smtClean="0"/>
              <a:t>Be concise </a:t>
            </a:r>
          </a:p>
          <a:p>
            <a:pPr marL="361950" indent="-361950" eaLnBrk="1" hangingPunct="1">
              <a:lnSpc>
                <a:spcPct val="90000"/>
              </a:lnSpc>
              <a:buFont typeface="Wingdings" pitchFamily="2" charset="2"/>
              <a:buNone/>
            </a:pPr>
            <a:endParaRPr lang="en-US" sz="2500" dirty="0" smtClean="0"/>
          </a:p>
          <a:p>
            <a:pPr marL="361950" indent="-361950" eaLnBrk="1" hangingPunct="1">
              <a:lnSpc>
                <a:spcPct val="90000"/>
              </a:lnSpc>
            </a:pPr>
            <a:r>
              <a:rPr lang="en-US" sz="2500" dirty="0" smtClean="0"/>
              <a:t>Be specific </a:t>
            </a:r>
          </a:p>
          <a:p>
            <a:pPr marL="361950" indent="-361950" eaLnBrk="1" hangingPunct="1">
              <a:lnSpc>
                <a:spcPct val="90000"/>
              </a:lnSpc>
              <a:buFont typeface="Wingdings" pitchFamily="2" charset="2"/>
              <a:buNone/>
            </a:pPr>
            <a:endParaRPr lang="en-US" sz="2500" dirty="0" smtClean="0"/>
          </a:p>
          <a:p>
            <a:pPr marL="361950" indent="-361950" eaLnBrk="1" hangingPunct="1">
              <a:lnSpc>
                <a:spcPct val="90000"/>
              </a:lnSpc>
            </a:pPr>
            <a:r>
              <a:rPr lang="en-US" sz="2500" dirty="0" smtClean="0"/>
              <a:t>Be clear</a:t>
            </a:r>
          </a:p>
          <a:p>
            <a:pPr marL="361950" indent="-361950" eaLnBrk="1" hangingPunct="1">
              <a:lnSpc>
                <a:spcPct val="90000"/>
              </a:lnSpc>
              <a:buFont typeface="Wingdings" pitchFamily="2" charset="2"/>
              <a:buNone/>
            </a:pPr>
            <a:endParaRPr lang="en-US" sz="2500" dirty="0" smtClean="0"/>
          </a:p>
          <a:p>
            <a:pPr marL="361950" indent="-361950" eaLnBrk="1" hangingPunct="1">
              <a:lnSpc>
                <a:spcPct val="90000"/>
              </a:lnSpc>
              <a:buFont typeface="Wingdings" pitchFamily="2" charset="2"/>
              <a:buNone/>
            </a:pPr>
            <a:r>
              <a:rPr lang="en-US" sz="2100" dirty="0" smtClean="0">
                <a:solidFill>
                  <a:srgbClr val="FF0000"/>
                </a:solidFill>
              </a:rPr>
              <a:t> </a:t>
            </a:r>
          </a:p>
        </p:txBody>
      </p:sp>
      <p:sp>
        <p:nvSpPr>
          <p:cNvPr id="6" name="Slide Number Placeholder 5"/>
          <p:cNvSpPr>
            <a:spLocks noGrp="1"/>
          </p:cNvSpPr>
          <p:nvPr>
            <p:ph type="sldNum" sz="quarter" idx="12"/>
          </p:nvPr>
        </p:nvSpPr>
        <p:spPr/>
        <p:txBody>
          <a:bodyPr/>
          <a:lstStyle/>
          <a:p>
            <a:pPr>
              <a:defRPr/>
            </a:pPr>
            <a:fld id="{F0BBE2EB-D289-4C23-974F-457025F41034}" type="slidenum">
              <a:rPr lang="en-US" altLang="en-US"/>
              <a:pPr>
                <a:defRPr/>
              </a:pPr>
              <a:t>8</a:t>
            </a:fld>
            <a:endParaRPr lang="en-US" altLang="en-US"/>
          </a:p>
        </p:txBody>
      </p:sp>
      <p:sp>
        <p:nvSpPr>
          <p:cNvPr id="44034" name="Rectangle 2"/>
          <p:cNvSpPr>
            <a:spLocks noGrp="1" noChangeArrowheads="1"/>
          </p:cNvSpPr>
          <p:nvPr>
            <p:ph type="title"/>
          </p:nvPr>
        </p:nvSpPr>
        <p:spPr/>
        <p:txBody>
          <a:bodyPr>
            <a:normAutofit/>
          </a:bodyPr>
          <a:lstStyle/>
          <a:p>
            <a:pPr eaLnBrk="1" hangingPunct="1"/>
            <a:r>
              <a:rPr lang="en-US" sz="3200" dirty="0" smtClean="0"/>
              <a:t>Latino Community Development Grant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a:xfrm>
            <a:off x="381000" y="1524000"/>
            <a:ext cx="6934200" cy="4225925"/>
          </a:xfrm>
        </p:spPr>
        <p:txBody>
          <a:bodyPr>
            <a:normAutofit lnSpcReduction="10000"/>
          </a:bodyPr>
          <a:lstStyle/>
          <a:p>
            <a:pPr algn="ctr" eaLnBrk="1" hangingPunct="1">
              <a:lnSpc>
                <a:spcPct val="90000"/>
              </a:lnSpc>
              <a:buFont typeface="Wingdings" pitchFamily="2" charset="2"/>
              <a:buNone/>
            </a:pPr>
            <a:r>
              <a:rPr lang="en-US" b="1" dirty="0" smtClean="0"/>
              <a:t>Proposal Format</a:t>
            </a:r>
          </a:p>
          <a:p>
            <a:pPr eaLnBrk="1" hangingPunct="1">
              <a:lnSpc>
                <a:spcPct val="90000"/>
              </a:lnSpc>
              <a:buFont typeface="Wingdings" pitchFamily="2" charset="2"/>
              <a:buNone/>
            </a:pPr>
            <a:endParaRPr lang="en-US" sz="2000" b="1" dirty="0" smtClean="0"/>
          </a:p>
          <a:p>
            <a:pPr eaLnBrk="1" hangingPunct="1">
              <a:lnSpc>
                <a:spcPct val="90000"/>
              </a:lnSpc>
            </a:pPr>
            <a:r>
              <a:rPr lang="en-US" sz="2500" dirty="0" smtClean="0"/>
              <a:t>Limited to </a:t>
            </a:r>
            <a:r>
              <a:rPr lang="en-US" sz="2500" b="1" dirty="0" smtClean="0"/>
              <a:t>10 double-spaced</a:t>
            </a:r>
            <a:r>
              <a:rPr lang="en-US" sz="2500" dirty="0" smtClean="0"/>
              <a:t> </a:t>
            </a:r>
            <a:r>
              <a:rPr lang="en-US" sz="2500" b="1" dirty="0" smtClean="0"/>
              <a:t>pages</a:t>
            </a:r>
          </a:p>
          <a:p>
            <a:pPr eaLnBrk="1" hangingPunct="1">
              <a:lnSpc>
                <a:spcPct val="90000"/>
              </a:lnSpc>
            </a:pPr>
            <a:endParaRPr lang="en-US" sz="2500" dirty="0" smtClean="0"/>
          </a:p>
          <a:p>
            <a:pPr eaLnBrk="1" hangingPunct="1">
              <a:lnSpc>
                <a:spcPct val="90000"/>
              </a:lnSpc>
            </a:pPr>
            <a:r>
              <a:rPr lang="en-US" sz="2500" dirty="0" smtClean="0"/>
              <a:t>12 point type (New Times Roman or Courier) on 8 ½ x 11 inch white paper, single sided</a:t>
            </a:r>
          </a:p>
          <a:p>
            <a:pPr eaLnBrk="1" hangingPunct="1">
              <a:lnSpc>
                <a:spcPct val="90000"/>
              </a:lnSpc>
            </a:pPr>
            <a:endParaRPr lang="en-US" sz="2500" dirty="0" smtClean="0"/>
          </a:p>
          <a:p>
            <a:pPr eaLnBrk="1" hangingPunct="1">
              <a:lnSpc>
                <a:spcPct val="90000"/>
              </a:lnSpc>
            </a:pPr>
            <a:r>
              <a:rPr lang="en-US" sz="2500" dirty="0" smtClean="0"/>
              <a:t>Minimum of 1 inch margins</a:t>
            </a:r>
          </a:p>
          <a:p>
            <a:pPr eaLnBrk="1" hangingPunct="1">
              <a:lnSpc>
                <a:spcPct val="90000"/>
              </a:lnSpc>
            </a:pPr>
            <a:endParaRPr lang="en-US" sz="2500" dirty="0" smtClean="0"/>
          </a:p>
          <a:p>
            <a:pPr eaLnBrk="1" hangingPunct="1">
              <a:lnSpc>
                <a:spcPct val="90000"/>
              </a:lnSpc>
            </a:pPr>
            <a:r>
              <a:rPr lang="en-US" sz="2500" dirty="0" smtClean="0"/>
              <a:t>Each page should be numbered </a:t>
            </a:r>
          </a:p>
          <a:p>
            <a:pPr lvl="1" eaLnBrk="1" hangingPunct="1">
              <a:lnSpc>
                <a:spcPct val="90000"/>
              </a:lnSpc>
              <a:buFont typeface="Wingdings" pitchFamily="2" charset="2"/>
              <a:buNone/>
            </a:pPr>
            <a:endParaRPr lang="en-US" sz="2100" dirty="0" smtClean="0"/>
          </a:p>
          <a:p>
            <a:pPr eaLnBrk="1" hangingPunct="1">
              <a:lnSpc>
                <a:spcPct val="90000"/>
              </a:lnSpc>
            </a:pPr>
            <a:endParaRPr lang="en-US" sz="2000" dirty="0" smtClean="0"/>
          </a:p>
        </p:txBody>
      </p:sp>
      <p:sp>
        <p:nvSpPr>
          <p:cNvPr id="6" name="Slide Number Placeholder 5"/>
          <p:cNvSpPr>
            <a:spLocks noGrp="1"/>
          </p:cNvSpPr>
          <p:nvPr>
            <p:ph type="sldNum" sz="quarter" idx="12"/>
          </p:nvPr>
        </p:nvSpPr>
        <p:spPr/>
        <p:txBody>
          <a:bodyPr/>
          <a:lstStyle/>
          <a:p>
            <a:pPr>
              <a:defRPr/>
            </a:pPr>
            <a:fld id="{0B2F7B9B-61BA-4231-B3F3-9C6A0ABA7A52}" type="slidenum">
              <a:rPr lang="en-US" altLang="en-US"/>
              <a:pPr>
                <a:defRPr/>
              </a:pPr>
              <a:t>9</a:t>
            </a:fld>
            <a:endParaRPr lang="en-US" altLang="en-US"/>
          </a:p>
        </p:txBody>
      </p:sp>
      <p:sp>
        <p:nvSpPr>
          <p:cNvPr id="45058" name="Rectangle 2"/>
          <p:cNvSpPr>
            <a:spLocks noGrp="1" noChangeArrowheads="1"/>
          </p:cNvSpPr>
          <p:nvPr>
            <p:ph type="title"/>
          </p:nvPr>
        </p:nvSpPr>
        <p:spPr/>
        <p:txBody>
          <a:bodyPr>
            <a:normAutofit/>
          </a:bodyPr>
          <a:lstStyle/>
          <a:p>
            <a:pPr eaLnBrk="1" hangingPunct="1"/>
            <a:r>
              <a:rPr lang="en-US" sz="3200" dirty="0" smtClean="0"/>
              <a:t>Latino Community Development Grant</a:t>
            </a:r>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3172</TotalTime>
  <Words>1467</Words>
  <Application>Microsoft Office PowerPoint</Application>
  <PresentationFormat>On-screen Show (4:3)</PresentationFormat>
  <Paragraphs>241</Paragraphs>
  <Slides>25</Slides>
  <Notes>2</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Default Design</vt:lpstr>
      <vt:lpstr>Concourse</vt:lpstr>
      <vt:lpstr>Grant Review Process  Latino Community Development Grant Latino Community Health Grant  FY 2016 RFA: #LCD-22615-16  FY 2016 RFA: #LCH-22615-16    </vt:lpstr>
      <vt:lpstr>TODAY’S AGENDA</vt:lpstr>
      <vt:lpstr>Latino Community Development Grant</vt:lpstr>
      <vt:lpstr>Latino Community Development Grant</vt:lpstr>
      <vt:lpstr>Latino Community Development Grant</vt:lpstr>
      <vt:lpstr>Latino Community Development Grant</vt:lpstr>
      <vt:lpstr>Latino Community Development Grant</vt:lpstr>
      <vt:lpstr>Latino Community Development Grant</vt:lpstr>
      <vt:lpstr>Latino Community Development Grant</vt:lpstr>
      <vt:lpstr>Latino Community Health Grant</vt:lpstr>
      <vt:lpstr>Latino Community Development Grant</vt:lpstr>
      <vt:lpstr>Latino Community Health Grant</vt:lpstr>
      <vt:lpstr>Latino Community Health Grant</vt:lpstr>
      <vt:lpstr>Latino Community Health Grant</vt:lpstr>
      <vt:lpstr>Latino Community Health Grant</vt:lpstr>
      <vt:lpstr>Grant Review Process</vt:lpstr>
      <vt:lpstr>GRANT REVIEW PROCESS RECOMMENDATIONS</vt:lpstr>
      <vt:lpstr>Grant Review Process</vt:lpstr>
      <vt:lpstr>Criterion A: Technical Soundness of Proposal Score: 25 points max</vt:lpstr>
      <vt:lpstr>Criterion B: Program Goals, Objectives, and Activities Score: 25 points max.</vt:lpstr>
      <vt:lpstr>Criterion C: Organizational Capability and Relevant Experience Score: 35 points max.</vt:lpstr>
      <vt:lpstr>Criterion D: Sound Fiscal Management and Budget   Score:15 points max.</vt:lpstr>
      <vt:lpstr>Grant Review Process</vt:lpstr>
      <vt:lpstr>Grant Review Process</vt:lpstr>
      <vt:lpstr>Questions  &amp;  Answers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Fy14 Grant Review Presentation</dc:title>
  <dc:subject>LCDG and LCHG</dc:subject>
  <dc:creator>Josue Salmeron</dc:creator>
  <cp:keywords>LCDG and LCHG, grant review training, grant review presentation</cp:keywords>
  <cp:lastModifiedBy>ServUS</cp:lastModifiedBy>
  <cp:revision>281</cp:revision>
  <dcterms:created xsi:type="dcterms:W3CDTF">2005-06-16T01:31:55Z</dcterms:created>
  <dcterms:modified xsi:type="dcterms:W3CDTF">2018-06-13T18:18:12Z</dcterms:modified>
  <cp:category>Grant Review</cp:category>
</cp:coreProperties>
</file>